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7" r:id="rId2"/>
    <p:sldId id="264" r:id="rId3"/>
    <p:sldId id="258" r:id="rId4"/>
    <p:sldId id="259" r:id="rId5"/>
    <p:sldId id="260" r:id="rId6"/>
    <p:sldId id="261" r:id="rId7"/>
    <p:sldId id="262" r:id="rId8"/>
    <p:sldId id="263" r:id="rId9"/>
    <p:sldId id="265" r:id="rId10"/>
    <p:sldId id="273" r:id="rId11"/>
    <p:sldId id="266" r:id="rId12"/>
    <p:sldId id="272" r:id="rId13"/>
    <p:sldId id="267" r:id="rId14"/>
    <p:sldId id="268" r:id="rId15"/>
    <p:sldId id="269" r:id="rId16"/>
    <p:sldId id="270" r:id="rId17"/>
    <p:sldId id="271"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3" pos="45" userDrawn="1">
          <p15:clr>
            <a:srgbClr val="A4A3A4"/>
          </p15:clr>
        </p15:guide>
        <p15:guide id="4" pos="571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2CC"/>
    <a:srgbClr val="FFFFFF"/>
    <a:srgbClr val="3965B5"/>
    <a:srgbClr val="D8E3F8"/>
    <a:srgbClr val="CEDCF6"/>
    <a:srgbClr val="C2D4F4"/>
    <a:srgbClr val="C8D6EE"/>
    <a:srgbClr val="E2E9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31" autoAdjust="0"/>
    <p:restoredTop sz="75390" autoAdjust="0"/>
  </p:normalViewPr>
  <p:slideViewPr>
    <p:cSldViewPr snapToGrid="0" showGuides="1">
      <p:cViewPr>
        <p:scale>
          <a:sx n="80" d="100"/>
          <a:sy n="80" d="100"/>
        </p:scale>
        <p:origin x="2892" y="96"/>
      </p:cViewPr>
      <p:guideLst>
        <p:guide orient="horz" pos="2160"/>
        <p:guide pos="2880"/>
        <p:guide pos="45"/>
        <p:guide pos="5715"/>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19C109-9216-4CEC-9F26-76982EEA396B}" type="datetimeFigureOut">
              <a:rPr kumimoji="1" lang="ja-JP" altLang="en-US" smtClean="0"/>
              <a:t>2024/12/4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9D5E75-1125-4359-92EA-033CFD5AE7A0}" type="slidenum">
              <a:rPr kumimoji="1" lang="ja-JP" altLang="en-US" smtClean="0"/>
              <a:t>‹#›</a:t>
            </a:fld>
            <a:endParaRPr kumimoji="1" lang="ja-JP" altLang="en-US"/>
          </a:p>
        </p:txBody>
      </p:sp>
    </p:spTree>
    <p:extLst>
      <p:ext uri="{BB962C8B-B14F-4D97-AF65-F5344CB8AC3E}">
        <p14:creationId xmlns:p14="http://schemas.microsoft.com/office/powerpoint/2010/main" val="117274052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www.nature.com/articles/s41586-024-07487-w/figures/1" TargetMode="External"/><Relationship Id="rId3" Type="http://schemas.openxmlformats.org/officeDocument/2006/relationships/hyperlink" Target="https://doi.org/10.2210/pdb7PZB/pdb" TargetMode="External"/><Relationship Id="rId7" Type="http://schemas.openxmlformats.org/officeDocument/2006/relationships/hyperlink" Target="https://www.nature.com/articles/s41586-024-07487-w#Sec7"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s://doi.org/10.2210/pdb7PNM/pdb" TargetMode="External"/><Relationship Id="rId5" Type="http://schemas.openxmlformats.org/officeDocument/2006/relationships/hyperlink" Target="https://www.nature.com/articles/s41586-024-07487-w#ref-CR48" TargetMode="External"/><Relationship Id="rId4" Type="http://schemas.openxmlformats.org/officeDocument/2006/relationships/hyperlink" Target="https://www.nature.com/articles/s41586-024-07487-w#ref-CR47"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i.org/10.2210/pdb7R6R/pdb"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i.org/10.2210/pdb7Z1K/pdb"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doi.org/10.2210/pdb7SDW/pdb" TargetMode="External"/><Relationship Id="rId5" Type="http://schemas.openxmlformats.org/officeDocument/2006/relationships/hyperlink" Target="https://doi.org/10.2210/pdb7TNZ/pdb" TargetMode="External"/><Relationship Id="rId4" Type="http://schemas.openxmlformats.org/officeDocument/2006/relationships/hyperlink" Target="https://doi.org/10.2210/pdb7US1/pdb"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nature.com/articles/s41586-024-07487-w#Sec7"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nature.com/articles/s41586-024-07487-w#Fig4"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nature.com/articles/s41586-024-07487-w#Fig4"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doi.org/10.2210/pdb7QIE/pdb" TargetMode="External"/><Relationship Id="rId3" Type="http://schemas.openxmlformats.org/officeDocument/2006/relationships/hyperlink" Target="https://doi.org/10.2210/pdb7TQL/pdb" TargetMode="External"/><Relationship Id="rId7" Type="http://schemas.openxmlformats.org/officeDocument/2006/relationships/hyperlink" Target="https://doi.org/10.2210/pdb7WUX/pdb"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doi.org/10.2210/pdb7URD/pdb" TargetMode="External"/><Relationship Id="rId5" Type="http://schemas.openxmlformats.org/officeDocument/2006/relationships/hyperlink" Target="https://doi.org/10.2210/pdb7U8C/pdb" TargetMode="External"/><Relationship Id="rId4" Type="http://schemas.openxmlformats.org/officeDocument/2006/relationships/hyperlink" Target="https://doi.org/10.2210/pdb7AU2/pdb"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i.org/10.2210/pdb7T82/pdb"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www.nature.com/articles/s41586-024-07487-w#MOESM1" TargetMode="External"/><Relationship Id="rId3" Type="http://schemas.openxmlformats.org/officeDocument/2006/relationships/hyperlink" Target="https://doi.org/10.2210/pdb7CTM/pdb" TargetMode="External"/><Relationship Id="rId7" Type="http://schemas.openxmlformats.org/officeDocument/2006/relationships/hyperlink" Target="https://doi.org/10.2210/pdb7PEU/pdb"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doi.org/10.2210/pdb7F60/pdb" TargetMode="External"/><Relationship Id="rId5" Type="http://schemas.openxmlformats.org/officeDocument/2006/relationships/hyperlink" Target="https://doi.org/10.2210/pdb8D7U/pdb" TargetMode="External"/><Relationship Id="rId4" Type="http://schemas.openxmlformats.org/officeDocument/2006/relationships/hyperlink" Target="https://doi.org/10.2210/pdb8CVP/pdb"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i.org/10.2210/pdb8BTI/pdb"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doi.org/10.2210/pdb7XFA/pdb" TargetMode="External"/><Relationship Id="rId4" Type="http://schemas.openxmlformats.org/officeDocument/2006/relationships/hyperlink" Target="https://doi.org/10.2210/pdb7KZ9/pdb"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nature.com/articles/s41586-024-07487-w#MOESM1"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spcAft>
                <a:spcPts val="1800"/>
              </a:spcAft>
            </a:pPr>
            <a:r>
              <a:rPr lang="en-US" altLang="ja-JP" b="0" dirty="0">
                <a:solidFill>
                  <a:srgbClr val="CCCCCC"/>
                </a:solidFill>
                <a:effectLst/>
                <a:latin typeface="Menlo" panose="020B0609030804020204" pitchFamily="49" charset="0"/>
              </a:rPr>
              <a:t>fig.1 </a:t>
            </a:r>
            <a:r>
              <a:rPr lang="en-US" altLang="ja-JP" b="1" i="0" dirty="0" err="1">
                <a:solidFill>
                  <a:srgbClr val="222222"/>
                </a:solidFill>
                <a:effectLst/>
                <a:latin typeface="Harding"/>
              </a:rPr>
              <a:t>a</a:t>
            </a:r>
            <a:r>
              <a:rPr lang="en-US" altLang="ja-JP" b="0" i="0" dirty="0" err="1">
                <a:solidFill>
                  <a:srgbClr val="222222"/>
                </a:solidFill>
                <a:effectLst/>
                <a:latin typeface="Harding"/>
              </a:rPr>
              <a:t>,</a:t>
            </a:r>
            <a:r>
              <a:rPr lang="en-US" altLang="ja-JP" b="1" i="0" dirty="0" err="1">
                <a:solidFill>
                  <a:srgbClr val="222222"/>
                </a:solidFill>
                <a:effectLst/>
                <a:latin typeface="Harding"/>
              </a:rPr>
              <a:t>b</a:t>
            </a:r>
            <a:r>
              <a:rPr lang="en-US" altLang="ja-JP" b="0" i="0" dirty="0">
                <a:solidFill>
                  <a:srgbClr val="222222"/>
                </a:solidFill>
                <a:effectLst/>
                <a:latin typeface="Harding"/>
              </a:rPr>
              <a:t>, Example structures predicted using AF3. </a:t>
            </a:r>
            <a:r>
              <a:rPr lang="en-US" altLang="ja-JP" b="1" i="0" dirty="0">
                <a:solidFill>
                  <a:srgbClr val="222222"/>
                </a:solidFill>
                <a:effectLst/>
                <a:latin typeface="Harding"/>
              </a:rPr>
              <a:t>a</a:t>
            </a:r>
            <a:r>
              <a:rPr lang="en-US" altLang="ja-JP" b="0" i="0" dirty="0">
                <a:solidFill>
                  <a:srgbClr val="222222"/>
                </a:solidFill>
                <a:effectLst/>
                <a:latin typeface="Harding"/>
              </a:rPr>
              <a:t>, Bacterial CRP/FNR family transcriptional regulator protein bound to DNA and cGMP (PDB </a:t>
            </a:r>
            <a:r>
              <a:rPr lang="en-US" altLang="ja-JP" b="0" i="0" dirty="0">
                <a:solidFill>
                  <a:srgbClr val="006699"/>
                </a:solidFill>
                <a:effectLst/>
                <a:latin typeface="Harding"/>
                <a:hlinkClick r:id="rId3"/>
              </a:rPr>
              <a:t>7PZB</a:t>
            </a:r>
            <a:r>
              <a:rPr lang="en-US" altLang="ja-JP" b="0" i="0" dirty="0">
                <a:solidFill>
                  <a:srgbClr val="222222"/>
                </a:solidFill>
                <a:effectLst/>
                <a:latin typeface="Harding"/>
              </a:rPr>
              <a:t>; full-complex LDDT</a:t>
            </a:r>
            <a:r>
              <a:rPr lang="en-US" altLang="ja-JP" b="0" i="0" baseline="30000" dirty="0">
                <a:solidFill>
                  <a:srgbClr val="006699"/>
                </a:solidFill>
                <a:effectLst/>
                <a:latin typeface="Harding"/>
                <a:hlinkClick r:id="rId4" tooltip="Mariani, V., Biasini, M., Barbato, A. &amp; Schwede, T. lDDT: a local superposition-free score for comparing protein structures and models using distance difference tests. Bioinformatics 29, 2722–2728 (2013)."/>
              </a:rPr>
              <a:t>47</a:t>
            </a:r>
            <a:r>
              <a:rPr lang="en-US" altLang="ja-JP" b="0" i="0" dirty="0">
                <a:solidFill>
                  <a:srgbClr val="222222"/>
                </a:solidFill>
                <a:effectLst/>
                <a:latin typeface="Harding"/>
              </a:rPr>
              <a:t>, 82.8; global distance test (GDT)</a:t>
            </a:r>
            <a:r>
              <a:rPr lang="en-US" altLang="ja-JP" b="0" i="0" baseline="30000" dirty="0">
                <a:solidFill>
                  <a:srgbClr val="006699"/>
                </a:solidFill>
                <a:effectLst/>
                <a:latin typeface="Harding"/>
                <a:hlinkClick r:id="rId5" tooltip="Zemla, A. LGA: A method for finding 3D similarities in protein structures. Nucleic Acids Res. 31, 3370–3374 (2003)."/>
              </a:rPr>
              <a:t>48</a:t>
            </a:r>
            <a:r>
              <a:rPr lang="en-US" altLang="ja-JP" b="0" i="0" dirty="0">
                <a:solidFill>
                  <a:srgbClr val="222222"/>
                </a:solidFill>
                <a:effectLst/>
                <a:latin typeface="Harding"/>
              </a:rPr>
              <a:t>, 90.1). </a:t>
            </a:r>
            <a:r>
              <a:rPr lang="en-US" altLang="ja-JP" b="1" i="0" dirty="0">
                <a:solidFill>
                  <a:srgbClr val="222222"/>
                </a:solidFill>
                <a:effectLst/>
                <a:latin typeface="Harding"/>
              </a:rPr>
              <a:t>b</a:t>
            </a:r>
            <a:r>
              <a:rPr lang="en-US" altLang="ja-JP" b="0" i="0" dirty="0">
                <a:solidFill>
                  <a:srgbClr val="222222"/>
                </a:solidFill>
                <a:effectLst/>
                <a:latin typeface="Harding"/>
              </a:rPr>
              <a:t>, Human coronavirus OC43 spike protein, 4,665 residues, heavily glycosylated and bound by neutralizing antibodies (PDB </a:t>
            </a:r>
            <a:r>
              <a:rPr lang="en-US" altLang="ja-JP" b="0" i="0" dirty="0">
                <a:solidFill>
                  <a:srgbClr val="006699"/>
                </a:solidFill>
                <a:effectLst/>
                <a:latin typeface="Harding"/>
                <a:hlinkClick r:id="rId6"/>
              </a:rPr>
              <a:t>7PNM</a:t>
            </a:r>
            <a:r>
              <a:rPr lang="en-US" altLang="ja-JP" b="0" i="0" dirty="0">
                <a:solidFill>
                  <a:srgbClr val="222222"/>
                </a:solidFill>
                <a:effectLst/>
                <a:latin typeface="Harding"/>
              </a:rPr>
              <a:t>; full-complex LDDT, 83.0; GDT, 83.1). </a:t>
            </a:r>
            <a:r>
              <a:rPr lang="en-US" altLang="ja-JP" b="1" i="0" dirty="0">
                <a:solidFill>
                  <a:srgbClr val="222222"/>
                </a:solidFill>
                <a:effectLst/>
                <a:latin typeface="Harding"/>
              </a:rPr>
              <a:t>c</a:t>
            </a:r>
            <a:r>
              <a:rPr lang="en-US" altLang="ja-JP" b="0" i="0" dirty="0">
                <a:solidFill>
                  <a:srgbClr val="222222"/>
                </a:solidFill>
                <a:effectLst/>
                <a:latin typeface="Harding"/>
              </a:rPr>
              <a:t>, AF3 performance on </a:t>
            </a:r>
            <a:r>
              <a:rPr lang="en-US" altLang="ja-JP" b="0" i="0" dirty="0" err="1">
                <a:solidFill>
                  <a:srgbClr val="222222"/>
                </a:solidFill>
                <a:effectLst/>
                <a:latin typeface="Harding"/>
              </a:rPr>
              <a:t>PoseBusters</a:t>
            </a:r>
            <a:r>
              <a:rPr lang="en-US" altLang="ja-JP" b="0" i="0" dirty="0">
                <a:solidFill>
                  <a:srgbClr val="222222"/>
                </a:solidFill>
                <a:effectLst/>
                <a:latin typeface="Harding"/>
              </a:rPr>
              <a:t> (v.1, August 2023 release), our recent PDB evaluation set and CASP15 RNA. Metrics are as follows: percentage of pocket-aligned ligand </a:t>
            </a:r>
            <a:r>
              <a:rPr lang="en-US" altLang="ja-JP" b="0" i="0" dirty="0" err="1">
                <a:solidFill>
                  <a:srgbClr val="222222"/>
                </a:solidFill>
                <a:effectLst/>
                <a:latin typeface="Harding"/>
              </a:rPr>
              <a:t>r.m.s.d</a:t>
            </a:r>
            <a:r>
              <a:rPr lang="en-US" altLang="ja-JP" b="0" i="0" dirty="0">
                <a:solidFill>
                  <a:srgbClr val="222222"/>
                </a:solidFill>
                <a:effectLst/>
                <a:latin typeface="Harding"/>
              </a:rPr>
              <a:t>. &lt; 2 Å for ligands and covalent modifications; interface LDDT for protein–nucleic acid complexes; LDDT for nucleic acid and protein monomers; and percentage </a:t>
            </a:r>
            <a:r>
              <a:rPr lang="en-US" altLang="ja-JP" b="0" i="0" dirty="0" err="1">
                <a:solidFill>
                  <a:srgbClr val="222222"/>
                </a:solidFill>
                <a:effectLst/>
                <a:latin typeface="Harding"/>
              </a:rPr>
              <a:t>DockQ</a:t>
            </a:r>
            <a:r>
              <a:rPr lang="en-US" altLang="ja-JP" b="0" i="0" dirty="0">
                <a:solidFill>
                  <a:srgbClr val="222222"/>
                </a:solidFill>
                <a:effectLst/>
                <a:latin typeface="Harding"/>
              </a:rPr>
              <a:t> &gt; 0.23 for protein–protein and protein–antibody interfaces. All scores are reported from the top confidence-ranked sample out of five model seeds (each with five diffusion samples), except for protein–antibody scores, which were ranked across 1,000 model seeds for both models (each AF3 seed with five diffusion samples). Sampling and ranking details are provided in the </a:t>
            </a:r>
            <a:r>
              <a:rPr lang="en-US" altLang="ja-JP" b="0" i="0" dirty="0">
                <a:solidFill>
                  <a:srgbClr val="006699"/>
                </a:solidFill>
                <a:effectLst/>
                <a:latin typeface="Harding"/>
                <a:hlinkClick r:id="rId7"/>
              </a:rPr>
              <a:t>Methods</a:t>
            </a:r>
            <a:r>
              <a:rPr lang="en-US" altLang="ja-JP" b="0" i="0" dirty="0">
                <a:solidFill>
                  <a:srgbClr val="222222"/>
                </a:solidFill>
                <a:effectLst/>
                <a:latin typeface="Harding"/>
              </a:rPr>
              <a:t>. For ligands,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targets; for nucleic acids,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structures; for modifications,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clusters; and for proteins,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clusters. The bar height indicates the mean; error bars indicate exact binomial distribution 95% confidence intervals for </a:t>
            </a:r>
            <a:r>
              <a:rPr lang="en-US" altLang="ja-JP" b="0" i="0" dirty="0" err="1">
                <a:solidFill>
                  <a:srgbClr val="222222"/>
                </a:solidFill>
                <a:effectLst/>
                <a:latin typeface="Harding"/>
              </a:rPr>
              <a:t>PoseBusters</a:t>
            </a:r>
            <a:r>
              <a:rPr lang="en-US" altLang="ja-JP" b="0" i="0" dirty="0">
                <a:solidFill>
                  <a:srgbClr val="222222"/>
                </a:solidFill>
                <a:effectLst/>
                <a:latin typeface="Harding"/>
              </a:rPr>
              <a:t> and by 10,000 bootstrap resamples for all others. Significance levels were calculated using two-sided Fisher’s exact tests for </a:t>
            </a:r>
            <a:r>
              <a:rPr lang="en-US" altLang="ja-JP" b="0" i="0" dirty="0" err="1">
                <a:solidFill>
                  <a:srgbClr val="222222"/>
                </a:solidFill>
                <a:effectLst/>
                <a:latin typeface="Harding"/>
              </a:rPr>
              <a:t>PoseBusters</a:t>
            </a:r>
            <a:r>
              <a:rPr lang="en-US" altLang="ja-JP" b="0" i="0" dirty="0">
                <a:solidFill>
                  <a:srgbClr val="222222"/>
                </a:solidFill>
                <a:effectLst/>
                <a:latin typeface="Harding"/>
              </a:rPr>
              <a:t> and using two-sided Wilcoxon signed-rank tests for all others; ***</a:t>
            </a:r>
            <a:r>
              <a:rPr lang="en-US" altLang="ja-JP" b="0" i="1" dirty="0">
                <a:solidFill>
                  <a:srgbClr val="222222"/>
                </a:solidFill>
                <a:effectLst/>
                <a:latin typeface="Harding"/>
              </a:rPr>
              <a:t>P</a:t>
            </a:r>
            <a:r>
              <a:rPr lang="en-US" altLang="ja-JP" b="0" i="0" dirty="0">
                <a:solidFill>
                  <a:srgbClr val="222222"/>
                </a:solidFill>
                <a:effectLst/>
                <a:latin typeface="Harding"/>
              </a:rPr>
              <a:t> &lt; 0.001, **</a:t>
            </a:r>
            <a:r>
              <a:rPr lang="en-US" altLang="ja-JP" b="0" i="1" dirty="0">
                <a:solidFill>
                  <a:srgbClr val="222222"/>
                </a:solidFill>
                <a:effectLst/>
                <a:latin typeface="Harding"/>
              </a:rPr>
              <a:t>P</a:t>
            </a:r>
            <a:r>
              <a:rPr lang="en-US" altLang="ja-JP" b="0" i="0" dirty="0">
                <a:solidFill>
                  <a:srgbClr val="222222"/>
                </a:solidFill>
                <a:effectLst/>
                <a:latin typeface="Harding"/>
              </a:rPr>
              <a:t> &lt; 0.01. Exact </a:t>
            </a:r>
            <a:r>
              <a:rPr lang="en-US" altLang="ja-JP" b="0" i="1" dirty="0">
                <a:solidFill>
                  <a:srgbClr val="222222"/>
                </a:solidFill>
                <a:effectLst/>
                <a:latin typeface="Harding"/>
              </a:rPr>
              <a:t>P</a:t>
            </a:r>
            <a:r>
              <a:rPr lang="en-US" altLang="ja-JP" b="0" i="0" dirty="0">
                <a:solidFill>
                  <a:srgbClr val="222222"/>
                </a:solidFill>
                <a:effectLst/>
                <a:latin typeface="Harding"/>
              </a:rPr>
              <a:t> values (from left to right) are as follows: 2.27 × 10</a:t>
            </a:r>
            <a:r>
              <a:rPr lang="en-US" altLang="ja-JP" b="0" i="0" baseline="30000" dirty="0">
                <a:solidFill>
                  <a:srgbClr val="222222"/>
                </a:solidFill>
                <a:effectLst/>
                <a:latin typeface="Harding"/>
              </a:rPr>
              <a:t>−13</a:t>
            </a:r>
            <a:r>
              <a:rPr lang="en-US" altLang="ja-JP" b="0" i="0" dirty="0">
                <a:solidFill>
                  <a:srgbClr val="222222"/>
                </a:solidFill>
                <a:effectLst/>
                <a:latin typeface="Harding"/>
              </a:rPr>
              <a:t>, 2.57 × 10</a:t>
            </a:r>
            <a:r>
              <a:rPr lang="en-US" altLang="ja-JP" b="0" i="0" baseline="30000" dirty="0">
                <a:solidFill>
                  <a:srgbClr val="222222"/>
                </a:solidFill>
                <a:effectLst/>
                <a:latin typeface="Harding"/>
              </a:rPr>
              <a:t>−3</a:t>
            </a:r>
            <a:r>
              <a:rPr lang="en-US" altLang="ja-JP" b="0" i="0" dirty="0">
                <a:solidFill>
                  <a:srgbClr val="222222"/>
                </a:solidFill>
                <a:effectLst/>
                <a:latin typeface="Harding"/>
              </a:rPr>
              <a:t>, 2.78 × 10</a:t>
            </a:r>
            <a:r>
              <a:rPr lang="en-US" altLang="ja-JP" b="0" i="0" baseline="30000" dirty="0">
                <a:solidFill>
                  <a:srgbClr val="222222"/>
                </a:solidFill>
                <a:effectLst/>
                <a:latin typeface="Harding"/>
              </a:rPr>
              <a:t>−3</a:t>
            </a:r>
            <a:r>
              <a:rPr lang="en-US" altLang="ja-JP" b="0" i="0" dirty="0">
                <a:solidFill>
                  <a:srgbClr val="222222"/>
                </a:solidFill>
                <a:effectLst/>
                <a:latin typeface="Harding"/>
              </a:rPr>
              <a:t>, 7.28 × 10</a:t>
            </a:r>
            <a:r>
              <a:rPr lang="en-US" altLang="ja-JP" b="0" i="0" baseline="30000" dirty="0">
                <a:solidFill>
                  <a:srgbClr val="222222"/>
                </a:solidFill>
                <a:effectLst/>
                <a:latin typeface="Harding"/>
              </a:rPr>
              <a:t>−12</a:t>
            </a:r>
            <a:r>
              <a:rPr lang="en-US" altLang="ja-JP" b="0" i="0" dirty="0">
                <a:solidFill>
                  <a:srgbClr val="222222"/>
                </a:solidFill>
                <a:effectLst/>
                <a:latin typeface="Harding"/>
              </a:rPr>
              <a:t>, 1.81 × 10</a:t>
            </a:r>
            <a:r>
              <a:rPr lang="en-US" altLang="ja-JP" b="0" i="0" baseline="30000" dirty="0">
                <a:solidFill>
                  <a:srgbClr val="222222"/>
                </a:solidFill>
                <a:effectLst/>
                <a:latin typeface="Harding"/>
              </a:rPr>
              <a:t>−18</a:t>
            </a:r>
            <a:r>
              <a:rPr lang="en-US" altLang="ja-JP" b="0" i="0" dirty="0">
                <a:solidFill>
                  <a:srgbClr val="222222"/>
                </a:solidFill>
                <a:effectLst/>
                <a:latin typeface="Harding"/>
              </a:rPr>
              <a:t>, 6.54 × 10</a:t>
            </a:r>
            <a:r>
              <a:rPr lang="en-US" altLang="ja-JP" b="0" i="0" baseline="30000" dirty="0">
                <a:solidFill>
                  <a:srgbClr val="222222"/>
                </a:solidFill>
                <a:effectLst/>
                <a:latin typeface="Harding"/>
              </a:rPr>
              <a:t>−5</a:t>
            </a:r>
            <a:r>
              <a:rPr lang="en-US" altLang="ja-JP" b="0" i="0" dirty="0">
                <a:solidFill>
                  <a:srgbClr val="222222"/>
                </a:solidFill>
                <a:effectLst/>
                <a:latin typeface="Harding"/>
              </a:rPr>
              <a:t> and 1.74 × 10</a:t>
            </a:r>
            <a:r>
              <a:rPr lang="en-US" altLang="ja-JP" b="0" i="0" baseline="30000" dirty="0">
                <a:solidFill>
                  <a:srgbClr val="222222"/>
                </a:solidFill>
                <a:effectLst/>
                <a:latin typeface="Harding"/>
              </a:rPr>
              <a:t>−34</a:t>
            </a:r>
            <a:r>
              <a:rPr lang="en-US" altLang="ja-JP" b="0" i="0" dirty="0">
                <a:solidFill>
                  <a:srgbClr val="222222"/>
                </a:solidFill>
                <a:effectLst/>
                <a:latin typeface="Harding"/>
              </a:rPr>
              <a:t>. AF-M 2.3, AlphaFold-Multimer v.2.3; dsDNA, double-stranded DNA. </a:t>
            </a:r>
            <a:r>
              <a:rPr lang="en-US" altLang="ja-JP" b="1" i="0" dirty="0">
                <a:solidFill>
                  <a:srgbClr val="222222"/>
                </a:solidFill>
                <a:effectLst/>
                <a:latin typeface="Harding"/>
              </a:rPr>
              <a:t>d</a:t>
            </a:r>
            <a:r>
              <a:rPr lang="en-US" altLang="ja-JP" b="0" i="0" dirty="0">
                <a:solidFill>
                  <a:srgbClr val="222222"/>
                </a:solidFill>
                <a:effectLst/>
                <a:latin typeface="Harding"/>
              </a:rPr>
              <a:t>, AF3 architecture for inference. The rectangles represent processing modules and the arrows show the data flow. Yellow, input data; blue, abstract network activations; green, output data. The </a:t>
            </a:r>
            <a:r>
              <a:rPr lang="en-US" altLang="ja-JP" b="0" i="0" dirty="0" err="1">
                <a:solidFill>
                  <a:srgbClr val="222222"/>
                </a:solidFill>
                <a:effectLst/>
                <a:latin typeface="Harding"/>
              </a:rPr>
              <a:t>coloured</a:t>
            </a:r>
            <a:r>
              <a:rPr lang="en-US" altLang="ja-JP" b="0" i="0" dirty="0">
                <a:solidFill>
                  <a:srgbClr val="222222"/>
                </a:solidFill>
                <a:effectLst/>
                <a:latin typeface="Harding"/>
              </a:rPr>
              <a:t> balls represent physical atom coordinates.</a:t>
            </a:r>
          </a:p>
          <a:p>
            <a:br>
              <a:rPr lang="en-US" altLang="ja-JP" b="1" i="0" u="none" strike="noStrike" dirty="0">
                <a:solidFill>
                  <a:srgbClr val="006699"/>
                </a:solidFill>
                <a:effectLst/>
                <a:latin typeface="-apple-system"/>
                <a:hlinkClick r:id="rId8"/>
              </a:rPr>
            </a:br>
            <a:endParaRPr lang="en-US" altLang="ja-JP" b="0" dirty="0">
              <a:solidFill>
                <a:srgbClr val="CCCCCC"/>
              </a:solidFill>
              <a:effectLst/>
              <a:latin typeface="Menlo" panose="020B0609030804020204" pitchFamily="49" charset="0"/>
            </a:endParaRPr>
          </a:p>
          <a:p>
            <a:endParaRPr lang="ja-JP" altLang="en-US" b="0" dirty="0">
              <a:solidFill>
                <a:srgbClr val="CCCCCC"/>
              </a:solidFill>
              <a:effectLst/>
              <a:latin typeface="Menlo" panose="020B0609030804020204" pitchFamily="49" charset="0"/>
            </a:endParaRPr>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a:t>
            </a:fld>
            <a:endParaRPr kumimoji="1" lang="ja-JP" altLang="en-US"/>
          </a:p>
        </p:txBody>
      </p:sp>
    </p:spTree>
    <p:extLst>
      <p:ext uri="{BB962C8B-B14F-4D97-AF65-F5344CB8AC3E}">
        <p14:creationId xmlns:p14="http://schemas.microsoft.com/office/powerpoint/2010/main" val="3964643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5: Nucleic acid prediction accuracy and confidences.</a:t>
            </a:r>
          </a:p>
          <a:p>
            <a:r>
              <a:rPr lang="en-US" altLang="ja-JP" b="1" i="0" dirty="0">
                <a:solidFill>
                  <a:srgbClr val="222222"/>
                </a:solidFill>
                <a:effectLst/>
                <a:latin typeface="Harding"/>
              </a:rPr>
              <a:t>a</a:t>
            </a:r>
            <a:r>
              <a:rPr lang="en-US" altLang="ja-JP" b="0" i="0" dirty="0">
                <a:solidFill>
                  <a:srgbClr val="222222"/>
                </a:solidFill>
                <a:effectLst/>
                <a:latin typeface="Harding"/>
              </a:rPr>
              <a:t>, CASP15 RNA prediction accuracy from </a:t>
            </a:r>
            <a:r>
              <a:rPr lang="en-US" altLang="ja-JP" b="0" i="0" dirty="0" err="1">
                <a:solidFill>
                  <a:srgbClr val="222222"/>
                </a:solidFill>
                <a:effectLst/>
                <a:latin typeface="Harding"/>
              </a:rPr>
              <a:t>AIChemy_RNA</a:t>
            </a:r>
            <a:r>
              <a:rPr lang="en-US" altLang="ja-JP" b="0" i="0" dirty="0">
                <a:solidFill>
                  <a:srgbClr val="222222"/>
                </a:solidFill>
                <a:effectLst/>
                <a:latin typeface="Harding"/>
              </a:rPr>
              <a:t> (the top AI-based submission), RoseTTAFold2NA (the AI-based method capable of predicting </a:t>
            </a:r>
            <a:r>
              <a:rPr lang="en-US" altLang="ja-JP" b="0" i="0" dirty="0" err="1">
                <a:solidFill>
                  <a:srgbClr val="222222"/>
                </a:solidFill>
                <a:effectLst/>
                <a:latin typeface="Harding"/>
              </a:rPr>
              <a:t>proteinRNA</a:t>
            </a:r>
            <a:r>
              <a:rPr lang="en-US" altLang="ja-JP" b="0" i="0" dirty="0">
                <a:solidFill>
                  <a:srgbClr val="222222"/>
                </a:solidFill>
                <a:effectLst/>
                <a:latin typeface="Harding"/>
              </a:rPr>
              <a:t> complexes), and AlphaFold 3. Ten of the 13 targets are available in the PDB or via the CASP15 website for evaluation. Predictions are downloaded from the CASP website for external models. </a:t>
            </a:r>
            <a:r>
              <a:rPr lang="en-US" altLang="ja-JP" b="1" i="0" dirty="0">
                <a:solidFill>
                  <a:srgbClr val="222222"/>
                </a:solidFill>
                <a:effectLst/>
                <a:latin typeface="Harding"/>
              </a:rPr>
              <a:t>b</a:t>
            </a:r>
            <a:r>
              <a:rPr lang="en-US" altLang="ja-JP" b="0" i="0" dirty="0">
                <a:solidFill>
                  <a:srgbClr val="222222"/>
                </a:solidFill>
                <a:effectLst/>
                <a:latin typeface="Harding"/>
              </a:rPr>
              <a:t>, Accuracy on structures containing low homology RNA-only or DNA-only complexes from the recent PDB evaluation set. Comparison between AlphaFold 3 and RoseTTAFold2NA (RF2NA) (RNA: N = 29 structures, paired Wilcoxon signed-rank test, p = 1.6 * 10</a:t>
            </a:r>
            <a:r>
              <a:rPr lang="en-US" altLang="ja-JP" b="0" i="0" baseline="30000" dirty="0">
                <a:solidFill>
                  <a:srgbClr val="222222"/>
                </a:solidFill>
                <a:effectLst/>
                <a:latin typeface="Harding"/>
              </a:rPr>
              <a:t>−7</a:t>
            </a:r>
            <a:r>
              <a:rPr lang="en-US" altLang="ja-JP" b="0" i="0" dirty="0">
                <a:solidFill>
                  <a:srgbClr val="222222"/>
                </a:solidFill>
                <a:effectLst/>
                <a:latin typeface="Harding"/>
              </a:rPr>
              <a:t>; DNA: N = 63 structures, paired two-sided Wilcoxon signed-rank test, p = 5.2 * 10</a:t>
            </a:r>
            <a:r>
              <a:rPr lang="en-US" altLang="ja-JP" b="0" i="0" baseline="30000" dirty="0">
                <a:solidFill>
                  <a:srgbClr val="222222"/>
                </a:solidFill>
                <a:effectLst/>
                <a:latin typeface="Harding"/>
              </a:rPr>
              <a:t>−12</a:t>
            </a:r>
            <a:r>
              <a:rPr lang="en-US" altLang="ja-JP" b="0" i="0" dirty="0">
                <a:solidFill>
                  <a:srgbClr val="222222"/>
                </a:solidFill>
                <a:effectLst/>
                <a:latin typeface="Harding"/>
              </a:rPr>
              <a:t>). Note RF2NA was only trained and evaluated on duplexes (chains forming at least 10 hydrogen bonds), but some DNA structures in this set may not be duplexes. Box, centerline, and whiskers boundaries are at (25%, 75%) intervals, median, and (5%, 95%) intervals. </a:t>
            </a:r>
            <a:r>
              <a:rPr lang="en-US" altLang="ja-JP" b="1" i="0" dirty="0">
                <a:solidFill>
                  <a:srgbClr val="222222"/>
                </a:solidFill>
                <a:effectLst/>
                <a:latin typeface="Harding"/>
              </a:rPr>
              <a:t>c</a:t>
            </a:r>
            <a:r>
              <a:rPr lang="en-US" altLang="ja-JP" b="0" i="0" dirty="0">
                <a:solidFill>
                  <a:srgbClr val="222222"/>
                </a:solidFill>
                <a:effectLst/>
                <a:latin typeface="Harding"/>
              </a:rPr>
              <a:t> Predicted structure of a mycobacteriophage immunity repressor protein bound to double stranded DNA (PDB ID </a:t>
            </a:r>
            <a:r>
              <a:rPr lang="en-US" altLang="ja-JP" b="0" i="0" dirty="0">
                <a:solidFill>
                  <a:srgbClr val="006699"/>
                </a:solidFill>
                <a:effectLst/>
                <a:latin typeface="Harding"/>
                <a:hlinkClick r:id="rId3"/>
              </a:rPr>
              <a:t>7R6R</a:t>
            </a:r>
            <a:r>
              <a:rPr lang="en-US" altLang="ja-JP" b="0" i="0" dirty="0">
                <a:solidFill>
                  <a:srgbClr val="222222"/>
                </a:solidFill>
                <a:effectLst/>
                <a:latin typeface="Harding"/>
              </a:rPr>
              <a:t>),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(left; orange: 0–50, yellow: 50–70, cyan 70–90, and blue 90–100) and chain id (right). Note the disordered N-terminus not entirely shown. </a:t>
            </a:r>
            <a:r>
              <a:rPr lang="en-US" altLang="ja-JP" b="1" i="0" dirty="0">
                <a:solidFill>
                  <a:srgbClr val="222222"/>
                </a:solidFill>
                <a:effectLst/>
                <a:latin typeface="Harding"/>
              </a:rPr>
              <a:t>d</a:t>
            </a:r>
            <a:r>
              <a:rPr lang="en-US" altLang="ja-JP" b="0" i="0" dirty="0">
                <a:solidFill>
                  <a:srgbClr val="222222"/>
                </a:solidFill>
                <a:effectLst/>
                <a:latin typeface="Harding"/>
              </a:rPr>
              <a:t>, Predicted aligned error (PAE) per token-pair for the prediction in c with rows and columns labelled by chain id and green gradient indicating PAE.</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10</a:t>
            </a:fld>
            <a:endParaRPr kumimoji="1" lang="ja-JP" altLang="en-US"/>
          </a:p>
        </p:txBody>
      </p:sp>
    </p:spTree>
    <p:extLst>
      <p:ext uri="{BB962C8B-B14F-4D97-AF65-F5344CB8AC3E}">
        <p14:creationId xmlns:p14="http://schemas.microsoft.com/office/powerpoint/2010/main" val="21605163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6: Analysis and examples for modified proteins and nucleic acids.</a:t>
            </a:r>
          </a:p>
          <a:p>
            <a:r>
              <a:rPr lang="en-US" altLang="ja-JP" b="1" i="0" dirty="0">
                <a:solidFill>
                  <a:srgbClr val="222222"/>
                </a:solidFill>
                <a:effectLst/>
                <a:latin typeface="Harding"/>
              </a:rPr>
              <a:t>a</a:t>
            </a:r>
            <a:r>
              <a:rPr lang="en-US" altLang="ja-JP" b="0" i="0" dirty="0">
                <a:solidFill>
                  <a:srgbClr val="222222"/>
                </a:solidFill>
                <a:effectLst/>
                <a:latin typeface="Harding"/>
              </a:rPr>
              <a:t>, Accuracy on structures. containing common phosphorylation residues (SEP, TPO, PTR, NEP, HIP) from the recent PDB evaluation set. Comparison between AlphaFold 3 with phosphorylation modelled, and AlphaFold 3 without modelling phosphorylation (N = 76 clusters, paired two-sided Wilcoxon signed-rank test, p = 1.6 * 10</a:t>
            </a:r>
            <a:r>
              <a:rPr lang="en-US" altLang="ja-JP" b="0" i="0" baseline="30000" dirty="0">
                <a:solidFill>
                  <a:srgbClr val="222222"/>
                </a:solidFill>
                <a:effectLst/>
                <a:latin typeface="Harding"/>
              </a:rPr>
              <a:t>−4</a:t>
            </a:r>
            <a:r>
              <a:rPr lang="en-US" altLang="ja-JP" b="0" i="0" dirty="0">
                <a:solidFill>
                  <a:srgbClr val="222222"/>
                </a:solidFill>
                <a:effectLst/>
                <a:latin typeface="Harding"/>
              </a:rPr>
              <a:t>). Note, to predict a structure without modelling phosphorylation, we predict the parent (standard) residue in place of the modification. AlphaFold 3 generally achieves better backbone accuracy when modelling phosphorylation. Error bars indicate exact binomial distribution 95% confidence intervals. </a:t>
            </a:r>
            <a:r>
              <a:rPr lang="en-US" altLang="ja-JP" b="1" i="0" dirty="0">
                <a:solidFill>
                  <a:srgbClr val="222222"/>
                </a:solidFill>
                <a:effectLst/>
                <a:latin typeface="Harding"/>
              </a:rPr>
              <a:t>b</a:t>
            </a:r>
            <a:r>
              <a:rPr lang="en-US" altLang="ja-JP" b="0" i="0" dirty="0">
                <a:solidFill>
                  <a:srgbClr val="222222"/>
                </a:solidFill>
                <a:effectLst/>
                <a:latin typeface="Harding"/>
              </a:rPr>
              <a:t>, SPOC domain of human SHARP in complex with phosphorylated RNA polymerase II C-terminal domain (PDB ID </a:t>
            </a:r>
            <a:r>
              <a:rPr lang="en-US" altLang="ja-JP" b="0" i="0" dirty="0">
                <a:solidFill>
                  <a:srgbClr val="006699"/>
                </a:solidFill>
                <a:effectLst/>
                <a:latin typeface="Harding"/>
                <a:hlinkClick r:id="rId3"/>
              </a:rPr>
              <a:t>7Z1K</a:t>
            </a:r>
            <a:r>
              <a:rPr lang="en-US" altLang="ja-JP" b="0" i="0" dirty="0">
                <a:solidFill>
                  <a:srgbClr val="222222"/>
                </a:solidFill>
                <a:effectLst/>
                <a:latin typeface="Harding"/>
              </a:rPr>
              <a:t>), predictions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0–50, yellow: 50–70, cyan 70–90, and blue 90–100). Left: Phosphorylation modelled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2.104 </a:t>
            </a:r>
            <a:r>
              <a:rPr lang="en-US" altLang="ja-JP" b="0" i="0" dirty="0">
                <a:solidFill>
                  <a:srgbClr val="222222"/>
                </a:solidFill>
                <a:effectLst/>
                <a:latin typeface="Harding"/>
              </a:rPr>
              <a:t>Å). Right: Without modelling phosphorylation (mean </a:t>
            </a:r>
            <a:r>
              <a:rPr lang="en-US" altLang="ja-JP" b="0" i="0" dirty="0" err="1">
                <a:solidFill>
                  <a:srgbClr val="222222"/>
                </a:solidFill>
                <a:effectLst/>
                <a:latin typeface="Harding"/>
              </a:rPr>
              <a:t>pocketaligned</a:t>
            </a:r>
            <a:r>
              <a:rPr lang="en-US" altLang="ja-JP" b="0" i="0" dirty="0">
                <a:solidFill>
                  <a:srgbClr val="222222"/>
                </a:solidFill>
                <a:effectLst/>
                <a:latin typeface="Harding"/>
              </a:rPr>
              <a:t>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10.261 </a:t>
            </a:r>
            <a:r>
              <a:rPr lang="en-US" altLang="ja-JP" b="0" i="0" dirty="0">
                <a:solidFill>
                  <a:srgbClr val="222222"/>
                </a:solidFill>
                <a:effectLst/>
                <a:latin typeface="Harding"/>
              </a:rPr>
              <a:t>Å). When excluding phosphorylation, AlphaFold 3 provides lower </a:t>
            </a:r>
            <a:r>
              <a:rPr lang="en-US" altLang="ja-JP" b="0" i="0" dirty="0" err="1">
                <a:solidFill>
                  <a:srgbClr val="222222"/>
                </a:solidFill>
                <a:effectLst/>
                <a:latin typeface="Harding"/>
              </a:rPr>
              <a:t>pLDDT</a:t>
            </a:r>
            <a:r>
              <a:rPr lang="en-US" altLang="ja-JP" b="0" i="0" dirty="0">
                <a:solidFill>
                  <a:srgbClr val="222222"/>
                </a:solidFill>
                <a:effectLst/>
                <a:latin typeface="Harding"/>
              </a:rPr>
              <a:t> confidence on the </a:t>
            </a:r>
            <a:r>
              <a:rPr lang="en-US" altLang="ja-JP" b="0" i="0" dirty="0" err="1">
                <a:solidFill>
                  <a:srgbClr val="222222"/>
                </a:solidFill>
                <a:effectLst/>
                <a:latin typeface="Harding"/>
              </a:rPr>
              <a:t>phosphopeptide</a:t>
            </a:r>
            <a:r>
              <a:rPr lang="en-US" altLang="ja-JP" b="0" i="0" dirty="0">
                <a:solidFill>
                  <a:srgbClr val="222222"/>
                </a:solidFill>
                <a:effectLst/>
                <a:latin typeface="Harding"/>
              </a:rPr>
              <a:t>. </a:t>
            </a:r>
            <a:r>
              <a:rPr lang="en-US" altLang="ja-JP" b="1" i="0" dirty="0">
                <a:solidFill>
                  <a:srgbClr val="222222"/>
                </a:solidFill>
                <a:effectLst/>
                <a:latin typeface="Harding"/>
              </a:rPr>
              <a:t>c</a:t>
            </a:r>
            <a:r>
              <a:rPr lang="en-US" altLang="ja-JP" b="0" i="0" dirty="0">
                <a:solidFill>
                  <a:srgbClr val="222222"/>
                </a:solidFill>
                <a:effectLst/>
                <a:latin typeface="Harding"/>
              </a:rPr>
              <a:t>, Structure of parkin bound to two phospho-ubiquitin molecules (PDB ID </a:t>
            </a:r>
            <a:r>
              <a:rPr lang="en-US" altLang="ja-JP" b="0" i="0" dirty="0">
                <a:solidFill>
                  <a:srgbClr val="006699"/>
                </a:solidFill>
                <a:effectLst/>
                <a:latin typeface="Harding"/>
                <a:hlinkClick r:id="rId4"/>
              </a:rPr>
              <a:t>7US1</a:t>
            </a:r>
            <a:r>
              <a:rPr lang="en-US" altLang="ja-JP" b="0" i="0" dirty="0">
                <a:solidFill>
                  <a:srgbClr val="222222"/>
                </a:solidFill>
                <a:effectLst/>
                <a:latin typeface="Harding"/>
              </a:rPr>
              <a:t>), predictions similarly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Left: Phosphorylation modelled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0.424 </a:t>
            </a:r>
            <a:r>
              <a:rPr lang="en-US" altLang="ja-JP" b="0" i="0" dirty="0">
                <a:solidFill>
                  <a:srgbClr val="222222"/>
                </a:solidFill>
                <a:effectLst/>
                <a:latin typeface="Harding"/>
              </a:rPr>
              <a:t>Å). Right: Without modelling phosphorylation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9.706 </a:t>
            </a:r>
            <a:r>
              <a:rPr lang="en-US" altLang="ja-JP" b="0" i="0" dirty="0">
                <a:solidFill>
                  <a:srgbClr val="222222"/>
                </a:solidFill>
                <a:effectLst/>
                <a:latin typeface="Harding"/>
              </a:rPr>
              <a:t>Å). When excluding phosphorylation, AlphaFold 3 provides lower </a:t>
            </a:r>
            <a:r>
              <a:rPr lang="en-US" altLang="ja-JP" b="0" i="0" dirty="0" err="1">
                <a:solidFill>
                  <a:srgbClr val="222222"/>
                </a:solidFill>
                <a:effectLst/>
                <a:latin typeface="Harding"/>
              </a:rPr>
              <a:t>pLDDT</a:t>
            </a:r>
            <a:r>
              <a:rPr lang="en-US" altLang="ja-JP" b="0" i="0" dirty="0">
                <a:solidFill>
                  <a:srgbClr val="222222"/>
                </a:solidFill>
                <a:effectLst/>
                <a:latin typeface="Harding"/>
              </a:rPr>
              <a:t> confidence on the interface residues of the incorrectly predicted ubiquitin. </a:t>
            </a:r>
            <a:r>
              <a:rPr lang="en-US" altLang="ja-JP" b="1" i="0" dirty="0">
                <a:solidFill>
                  <a:srgbClr val="222222"/>
                </a:solidFill>
                <a:effectLst/>
                <a:latin typeface="Harding"/>
              </a:rPr>
              <a:t>d</a:t>
            </a:r>
            <a:r>
              <a:rPr lang="en-US" altLang="ja-JP" b="0" i="0" dirty="0">
                <a:solidFill>
                  <a:srgbClr val="222222"/>
                </a:solidFill>
                <a:effectLst/>
                <a:latin typeface="Harding"/>
              </a:rPr>
              <a:t>, Example structures with modified nucleic acids. Left: Guanosine monophosphate in RNA (PDB ID </a:t>
            </a:r>
            <a:r>
              <a:rPr lang="en-US" altLang="ja-JP" b="0" i="0" dirty="0">
                <a:solidFill>
                  <a:srgbClr val="006699"/>
                </a:solidFill>
                <a:effectLst/>
                <a:latin typeface="Harding"/>
                <a:hlinkClick r:id="rId5"/>
              </a:rPr>
              <a:t>7TNZ</a:t>
            </a:r>
            <a:r>
              <a:rPr lang="en-US" altLang="ja-JP" b="0" i="0" dirty="0">
                <a:solidFill>
                  <a:srgbClr val="222222"/>
                </a:solidFill>
                <a:effectLst/>
                <a:latin typeface="Harding"/>
              </a:rPr>
              <a:t>, mean pocket-aligned modified residue RMSD 0.840 Å). Right: Methylated DNA cytosines (PDB ID </a:t>
            </a:r>
            <a:r>
              <a:rPr lang="en-US" altLang="ja-JP" b="0" i="0" dirty="0">
                <a:solidFill>
                  <a:srgbClr val="006699"/>
                </a:solidFill>
                <a:effectLst/>
                <a:latin typeface="Harding"/>
                <a:hlinkClick r:id="rId6"/>
              </a:rPr>
              <a:t>7SDW</a:t>
            </a:r>
            <a:r>
              <a:rPr lang="en-US" altLang="ja-JP" b="0" i="0" dirty="0">
                <a:solidFill>
                  <a:srgbClr val="222222"/>
                </a:solidFill>
                <a:effectLst/>
                <a:latin typeface="Harding"/>
              </a:rPr>
              <a:t>, mean pocket-aligned modified residue RMSD 0.502 Å). </a:t>
            </a:r>
            <a:r>
              <a:rPr lang="en-US" altLang="ja-JP" b="0" i="0" dirty="0" err="1">
                <a:solidFill>
                  <a:srgbClr val="222222"/>
                </a:solidFill>
                <a:effectLst/>
                <a:latin typeface="Harding"/>
              </a:rPr>
              <a:t>Welabel</a:t>
            </a:r>
            <a:r>
              <a:rPr lang="en-US" altLang="ja-JP" b="0" i="0" dirty="0">
                <a:solidFill>
                  <a:srgbClr val="222222"/>
                </a:solidFill>
                <a:effectLst/>
                <a:latin typeface="Harding"/>
              </a:rPr>
              <a:t> residues of the predicted structure for reference. Ground truth structure in grey; predicted protein in blue, predicted RNA in purple, predicted DNA in magenta, predicted ions in orange, with predicted modifications highlighted via spheres.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11</a:t>
            </a:fld>
            <a:endParaRPr kumimoji="1" lang="ja-JP" altLang="en-US"/>
          </a:p>
        </p:txBody>
      </p:sp>
    </p:spTree>
    <p:extLst>
      <p:ext uri="{BB962C8B-B14F-4D97-AF65-F5344CB8AC3E}">
        <p14:creationId xmlns:p14="http://schemas.microsoft.com/office/powerpoint/2010/main" val="2510395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7: Model accuracy with MSA size and number of seeds.</a:t>
            </a:r>
          </a:p>
          <a:p>
            <a:r>
              <a:rPr lang="en-US" altLang="ja-JP" b="1" i="0" dirty="0">
                <a:solidFill>
                  <a:srgbClr val="222222"/>
                </a:solidFill>
                <a:effectLst/>
                <a:latin typeface="Harding"/>
              </a:rPr>
              <a:t>a</a:t>
            </a:r>
            <a:r>
              <a:rPr lang="en-US" altLang="ja-JP" b="0" i="0" dirty="0">
                <a:solidFill>
                  <a:srgbClr val="222222"/>
                </a:solidFill>
                <a:effectLst/>
                <a:latin typeface="Harding"/>
              </a:rPr>
              <a:t>, Effect of MSA depth on protein prediction accuracy. Accuracy is given as single chain LDDT score and MSA depth is computed by counting the number of non-gap residues for each position in the MSA using the </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weighting scheme and taking the median across residues (see </a:t>
            </a:r>
            <a:r>
              <a:rPr lang="en-US" altLang="ja-JP" b="0" i="0" dirty="0">
                <a:solidFill>
                  <a:srgbClr val="006699"/>
                </a:solidFill>
                <a:effectLst/>
                <a:latin typeface="Harding"/>
                <a:hlinkClick r:id="rId3"/>
              </a:rPr>
              <a:t>Methods</a:t>
            </a:r>
            <a:r>
              <a:rPr lang="en-US" altLang="ja-JP" b="0" i="0" dirty="0">
                <a:solidFill>
                  <a:srgbClr val="222222"/>
                </a:solidFill>
                <a:effectLst/>
                <a:latin typeface="Harding"/>
              </a:rPr>
              <a:t> for details on </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MSA used for AF-M 2.3 differs slightly from AF3; the data uses the AF3 MSA depth for both to make the comparison clearer. The analysis uses every protein chain in the low homology Recent PDB set, restricted to chains in complexes with fewer than 20 protein chains and fewer than 2,560 tokens (see </a:t>
            </a:r>
            <a:r>
              <a:rPr lang="en-US" altLang="ja-JP" b="0" i="0" dirty="0">
                <a:solidFill>
                  <a:srgbClr val="006699"/>
                </a:solidFill>
                <a:effectLst/>
                <a:latin typeface="Harding"/>
                <a:hlinkClick r:id="rId3"/>
              </a:rPr>
              <a:t>Methods</a:t>
            </a:r>
            <a:r>
              <a:rPr lang="en-US" altLang="ja-JP" b="0" i="0" dirty="0">
                <a:solidFill>
                  <a:srgbClr val="222222"/>
                </a:solidFill>
                <a:effectLst/>
                <a:latin typeface="Harding"/>
              </a:rPr>
              <a:t> for details on Recent PDB set and comparisons to AF-M 2.3). The curves are obtained through Gaussian kernel average smoothing (window size is 0.2 units in log10(</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the shaded area is the 95% confidence interval estimated using bootstrap of 10,000 samples. </a:t>
            </a:r>
            <a:r>
              <a:rPr lang="en-US" altLang="ja-JP" b="1" i="0" dirty="0">
                <a:solidFill>
                  <a:srgbClr val="222222"/>
                </a:solidFill>
                <a:effectLst/>
                <a:latin typeface="Harding"/>
              </a:rPr>
              <a:t>b</a:t>
            </a:r>
            <a:r>
              <a:rPr lang="en-US" altLang="ja-JP" b="0" i="0" dirty="0">
                <a:solidFill>
                  <a:srgbClr val="222222"/>
                </a:solidFill>
                <a:effectLst/>
                <a:latin typeface="Harding"/>
              </a:rPr>
              <a:t>, Increase in ranked accuracy with number of seeds for different molecule types. Predictions are ranked by confidence, and only the most confident per interface is scored. Evaluated on the low homology recent PDB set, filtered to less than 1,536 tokens. Number of clusters evaluated: </a:t>
            </a:r>
            <a:r>
              <a:rPr lang="en-US" altLang="ja-JP" b="0" i="0" dirty="0" err="1">
                <a:solidFill>
                  <a:srgbClr val="222222"/>
                </a:solidFill>
                <a:effectLst/>
                <a:latin typeface="Harding"/>
              </a:rPr>
              <a:t>dna</a:t>
            </a:r>
            <a:r>
              <a:rPr lang="en-US" altLang="ja-JP" b="0" i="0" dirty="0">
                <a:solidFill>
                  <a:srgbClr val="222222"/>
                </a:solidFill>
                <a:effectLst/>
                <a:latin typeface="Harding"/>
              </a:rPr>
              <a:t>-intra = 386, protein-intra = 875, </a:t>
            </a:r>
            <a:r>
              <a:rPr lang="en-US" altLang="ja-JP" b="0" i="0" dirty="0" err="1">
                <a:solidFill>
                  <a:srgbClr val="222222"/>
                </a:solidFill>
                <a:effectLst/>
                <a:latin typeface="Harding"/>
              </a:rPr>
              <a:t>rnaintra</a:t>
            </a:r>
            <a:r>
              <a:rPr lang="en-US" altLang="ja-JP" b="0" i="0" dirty="0">
                <a:solidFill>
                  <a:srgbClr val="222222"/>
                </a:solidFill>
                <a:effectLst/>
                <a:latin typeface="Harding"/>
              </a:rPr>
              <a:t> = 78, protein-</a:t>
            </a:r>
            <a:r>
              <a:rPr lang="en-US" altLang="ja-JP" b="0" i="0" dirty="0" err="1">
                <a:solidFill>
                  <a:srgbClr val="222222"/>
                </a:solidFill>
                <a:effectLst/>
                <a:latin typeface="Harding"/>
              </a:rPr>
              <a:t>dna</a:t>
            </a:r>
            <a:r>
              <a:rPr lang="en-US" altLang="ja-JP" b="0" i="0" dirty="0">
                <a:solidFill>
                  <a:srgbClr val="222222"/>
                </a:solidFill>
                <a:effectLst/>
                <a:latin typeface="Harding"/>
              </a:rPr>
              <a:t> = 307, protein-</a:t>
            </a:r>
            <a:r>
              <a:rPr lang="en-US" altLang="ja-JP" b="0" i="0" dirty="0" err="1">
                <a:solidFill>
                  <a:srgbClr val="222222"/>
                </a:solidFill>
                <a:effectLst/>
                <a:latin typeface="Harding"/>
              </a:rPr>
              <a:t>rna</a:t>
            </a:r>
            <a:r>
              <a:rPr lang="en-US" altLang="ja-JP" b="0" i="0" dirty="0">
                <a:solidFill>
                  <a:srgbClr val="222222"/>
                </a:solidFill>
                <a:effectLst/>
                <a:latin typeface="Harding"/>
              </a:rPr>
              <a:t> = 102, protein-protein (antibody = False) = 697, protein-protein (antibody = True) = 58. Confidence intervals are 95% bootstraps over 1,000 samples.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12</a:t>
            </a:fld>
            <a:endParaRPr kumimoji="1" lang="ja-JP" altLang="en-US"/>
          </a:p>
        </p:txBody>
      </p:sp>
    </p:spTree>
    <p:extLst>
      <p:ext uri="{BB962C8B-B14F-4D97-AF65-F5344CB8AC3E}">
        <p14:creationId xmlns:p14="http://schemas.microsoft.com/office/powerpoint/2010/main" val="2634534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8: Relationship between confidence and accuracy for protein interactions with ions, bonded ligands and bonded glycans.</a:t>
            </a:r>
            <a:endParaRPr lang="en-US" altLang="ja-JP" b="0" i="0" dirty="0">
              <a:solidFill>
                <a:srgbClr val="222222"/>
              </a:solidFill>
              <a:effectLst/>
              <a:latin typeface="Harding"/>
            </a:endParaRPr>
          </a:p>
          <a:p>
            <a:r>
              <a:rPr lang="en-US" altLang="ja-JP" b="0" i="0" dirty="0">
                <a:solidFill>
                  <a:srgbClr val="222222"/>
                </a:solidFill>
                <a:effectLst/>
                <a:latin typeface="Harding"/>
              </a:rPr>
              <a:t>Accuracy is given as the percentage of interface clusters under various pocket-aligned RMSD thresholds, as a function of the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of the interface. The ions group includes both metals and nonmetals. N values report the number of clusters in each band. For a similar analysis on general ligand-protein interfaces, see Fig. </a:t>
            </a:r>
            <a:r>
              <a:rPr lang="en-US" altLang="ja-JP" b="0" i="0" dirty="0">
                <a:solidFill>
                  <a:srgbClr val="006699"/>
                </a:solidFill>
                <a:effectLst/>
                <a:latin typeface="Harding"/>
                <a:hlinkClick r:id="rId3"/>
              </a:rPr>
              <a:t>4</a:t>
            </a:r>
            <a:r>
              <a:rPr lang="en-US" altLang="ja-JP" b="0" i="0" dirty="0">
                <a:solidFill>
                  <a:srgbClr val="222222"/>
                </a:solidFill>
                <a:effectLst/>
                <a:latin typeface="Harding"/>
              </a:rPr>
              <a:t> of main text.</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13</a:t>
            </a:fld>
            <a:endParaRPr kumimoji="1" lang="ja-JP" altLang="en-US"/>
          </a:p>
        </p:txBody>
      </p:sp>
    </p:spTree>
    <p:extLst>
      <p:ext uri="{BB962C8B-B14F-4D97-AF65-F5344CB8AC3E}">
        <p14:creationId xmlns:p14="http://schemas.microsoft.com/office/powerpoint/2010/main" val="4251701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9: Correlation of </a:t>
            </a:r>
            <a:r>
              <a:rPr lang="en-US" altLang="ja-JP" b="1" i="0" dirty="0" err="1">
                <a:solidFill>
                  <a:srgbClr val="222222"/>
                </a:solidFill>
                <a:effectLst/>
                <a:latin typeface="Harding"/>
              </a:rPr>
              <a:t>DockQ</a:t>
            </a:r>
            <a:r>
              <a:rPr lang="en-US" altLang="ja-JP" b="1" i="0" dirty="0">
                <a:solidFill>
                  <a:srgbClr val="222222"/>
                </a:solidFill>
                <a:effectLst/>
                <a:latin typeface="Harding"/>
              </a:rPr>
              <a:t> and </a:t>
            </a:r>
            <a:r>
              <a:rPr lang="en-US" altLang="ja-JP" b="1" i="0" dirty="0" err="1">
                <a:solidFill>
                  <a:srgbClr val="222222"/>
                </a:solidFill>
                <a:effectLst/>
                <a:latin typeface="Harding"/>
              </a:rPr>
              <a:t>iLDDT</a:t>
            </a:r>
            <a:r>
              <a:rPr lang="en-US" altLang="ja-JP" b="1" i="0" dirty="0">
                <a:solidFill>
                  <a:srgbClr val="222222"/>
                </a:solidFill>
                <a:effectLst/>
                <a:latin typeface="Harding"/>
              </a:rPr>
              <a:t> for protein-protein interfaces.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222222"/>
                </a:solidFill>
                <a:effectLst/>
                <a:latin typeface="Harding"/>
              </a:rPr>
              <a:t>Accuracy is given as the percentage of interface clusters under various pocket-aligned RMSD thresholds, as a function of the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of the interface. The ions group includes both metals and nonmetals. N values report the number of clusters in each band. For a similar analysis on general ligand-protein interfaces, see Fig. </a:t>
            </a:r>
            <a:r>
              <a:rPr lang="en-US" altLang="ja-JP" b="0" i="0" dirty="0">
                <a:solidFill>
                  <a:srgbClr val="006699"/>
                </a:solidFill>
                <a:effectLst/>
                <a:latin typeface="Harding"/>
                <a:hlinkClick r:id="rId3"/>
              </a:rPr>
              <a:t>4</a:t>
            </a:r>
            <a:r>
              <a:rPr lang="en-US" altLang="ja-JP" b="0" i="0" dirty="0">
                <a:solidFill>
                  <a:srgbClr val="222222"/>
                </a:solidFill>
                <a:effectLst/>
                <a:latin typeface="Harding"/>
              </a:rPr>
              <a:t> of main text.</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14</a:t>
            </a:fld>
            <a:endParaRPr kumimoji="1" lang="ja-JP" altLang="en-US"/>
          </a:p>
        </p:txBody>
      </p:sp>
    </p:spTree>
    <p:extLst>
      <p:ext uri="{BB962C8B-B14F-4D97-AF65-F5344CB8AC3E}">
        <p14:creationId xmlns:p14="http://schemas.microsoft.com/office/powerpoint/2010/main" val="36792668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Table 1 Prediction accuracy across biomolecular complexes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222222"/>
                </a:solidFill>
                <a:effectLst/>
                <a:latin typeface="Harding"/>
              </a:rPr>
              <a:t>AlphaFold 3 Performance on </a:t>
            </a:r>
            <a:r>
              <a:rPr lang="en-US" altLang="ja-JP" b="0" i="0" dirty="0" err="1">
                <a:solidFill>
                  <a:srgbClr val="222222"/>
                </a:solidFill>
                <a:effectLst/>
                <a:latin typeface="Harding"/>
              </a:rPr>
              <a:t>PoseBusters</a:t>
            </a:r>
            <a:r>
              <a:rPr lang="en-US" altLang="ja-JP" b="0" i="0" dirty="0">
                <a:solidFill>
                  <a:srgbClr val="222222"/>
                </a:solidFill>
                <a:effectLst/>
                <a:latin typeface="Harding"/>
              </a:rPr>
              <a:t> V1 (August 2023 release),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(November 6th 2023 release), and our Recent PDB evaluation set. For ligands and nucleic acids N indicates number of structures; for covalent modifications and proteins N indicates number of clusters.</a:t>
            </a:r>
          </a:p>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15</a:t>
            </a:fld>
            <a:endParaRPr kumimoji="1" lang="ja-JP" altLang="en-US"/>
          </a:p>
        </p:txBody>
      </p:sp>
    </p:spTree>
    <p:extLst>
      <p:ext uri="{BB962C8B-B14F-4D97-AF65-F5344CB8AC3E}">
        <p14:creationId xmlns:p14="http://schemas.microsoft.com/office/powerpoint/2010/main" val="32623447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17</a:t>
            </a:fld>
            <a:endParaRPr kumimoji="1" lang="ja-JP" altLang="en-US"/>
          </a:p>
        </p:txBody>
      </p:sp>
    </p:spTree>
    <p:extLst>
      <p:ext uri="{BB962C8B-B14F-4D97-AF65-F5344CB8AC3E}">
        <p14:creationId xmlns:p14="http://schemas.microsoft.com/office/powerpoint/2010/main" val="1248048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fig.2 </a:t>
            </a:r>
            <a:r>
              <a:rPr lang="en-US" altLang="ja-JP" b="1" i="0" dirty="0">
                <a:solidFill>
                  <a:srgbClr val="222222"/>
                </a:solidFill>
                <a:effectLst/>
                <a:latin typeface="Harding"/>
              </a:rPr>
              <a:t>a</a:t>
            </a:r>
            <a:r>
              <a:rPr lang="en-US" altLang="ja-JP" b="0" i="0" dirty="0">
                <a:solidFill>
                  <a:srgbClr val="222222"/>
                </a:solidFill>
                <a:effectLst/>
                <a:latin typeface="Harding"/>
              </a:rPr>
              <a:t>, The </a:t>
            </a:r>
            <a:r>
              <a:rPr lang="en-US" altLang="ja-JP" b="0" i="0" dirty="0" err="1">
                <a:solidFill>
                  <a:srgbClr val="222222"/>
                </a:solidFill>
                <a:effectLst/>
                <a:latin typeface="Harding"/>
              </a:rPr>
              <a:t>pairformer</a:t>
            </a:r>
            <a:r>
              <a:rPr lang="en-US" altLang="ja-JP" b="0" i="0" dirty="0">
                <a:solidFill>
                  <a:srgbClr val="222222"/>
                </a:solidFill>
                <a:effectLst/>
                <a:latin typeface="Harding"/>
              </a:rPr>
              <a:t> module. Input and output: pair representation with dimension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c</a:t>
            </a:r>
            <a:r>
              <a:rPr lang="en-US" altLang="ja-JP" b="0" i="0" dirty="0">
                <a:solidFill>
                  <a:srgbClr val="222222"/>
                </a:solidFill>
                <a:effectLst/>
                <a:latin typeface="Harding"/>
              </a:rPr>
              <a:t>) and single representation with dimension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c</a:t>
            </a:r>
            <a:r>
              <a:rPr lang="en-US" altLang="ja-JP" b="0" i="0" dirty="0">
                <a:solidFill>
                  <a:srgbClr val="222222"/>
                </a:solidFill>
                <a:effectLst/>
                <a:latin typeface="Harding"/>
              </a:rPr>
              <a:t>). </a:t>
            </a:r>
            <a:r>
              <a:rPr lang="en-US" altLang="ja-JP" b="0" i="1" dirty="0">
                <a:solidFill>
                  <a:srgbClr val="222222"/>
                </a:solidFill>
                <a:effectLst/>
                <a:latin typeface="Harding"/>
              </a:rPr>
              <a:t>n</a:t>
            </a:r>
            <a:r>
              <a:rPr lang="en-US" altLang="ja-JP" b="0" i="0" dirty="0">
                <a:solidFill>
                  <a:srgbClr val="222222"/>
                </a:solidFill>
                <a:effectLst/>
                <a:latin typeface="Harding"/>
              </a:rPr>
              <a:t> is the number of tokens (polymer residues and atoms); </a:t>
            </a:r>
            <a:r>
              <a:rPr lang="en-US" altLang="ja-JP" b="0" i="1" dirty="0">
                <a:solidFill>
                  <a:srgbClr val="222222"/>
                </a:solidFill>
                <a:effectLst/>
                <a:latin typeface="Harding"/>
              </a:rPr>
              <a:t>c</a:t>
            </a:r>
            <a:r>
              <a:rPr lang="en-US" altLang="ja-JP" b="0" i="0" dirty="0">
                <a:solidFill>
                  <a:srgbClr val="222222"/>
                </a:solidFill>
                <a:effectLst/>
                <a:latin typeface="Harding"/>
              </a:rPr>
              <a:t> is the number of channels (128 for the pair representation, 384 for the single representation). Each of the 48 blocks has an independent set of trainable parameters. </a:t>
            </a:r>
            <a:r>
              <a:rPr lang="en-US" altLang="ja-JP" b="1" i="0" dirty="0">
                <a:solidFill>
                  <a:srgbClr val="222222"/>
                </a:solidFill>
                <a:effectLst/>
                <a:latin typeface="Harding"/>
              </a:rPr>
              <a:t>b</a:t>
            </a:r>
            <a:r>
              <a:rPr lang="en-US" altLang="ja-JP" b="0" i="0" dirty="0">
                <a:solidFill>
                  <a:srgbClr val="222222"/>
                </a:solidFill>
                <a:effectLst/>
                <a:latin typeface="Harding"/>
              </a:rPr>
              <a:t>, The diffusion module. Input: coarse arrays depict per-token representations (green, inputs; blue, pair; red, single). Fine arrays depict per-atom representations. The </a:t>
            </a:r>
            <a:r>
              <a:rPr lang="en-US" altLang="ja-JP" b="0" i="0" dirty="0" err="1">
                <a:solidFill>
                  <a:srgbClr val="222222"/>
                </a:solidFill>
                <a:effectLst/>
                <a:latin typeface="Harding"/>
              </a:rPr>
              <a:t>coloured</a:t>
            </a:r>
            <a:r>
              <a:rPr lang="en-US" altLang="ja-JP" b="0" i="0" dirty="0">
                <a:solidFill>
                  <a:srgbClr val="222222"/>
                </a:solidFill>
                <a:effectLst/>
                <a:latin typeface="Harding"/>
              </a:rPr>
              <a:t> balls represent physical atom coordinates. Cond., conditioning; rand. rot. trans., random rotation and translation; seq., sequence. </a:t>
            </a:r>
            <a:r>
              <a:rPr lang="en-US" altLang="ja-JP" b="1" i="0" dirty="0">
                <a:solidFill>
                  <a:srgbClr val="222222"/>
                </a:solidFill>
                <a:effectLst/>
                <a:latin typeface="Harding"/>
              </a:rPr>
              <a:t>c</a:t>
            </a:r>
            <a:r>
              <a:rPr lang="en-US" altLang="ja-JP" b="0" i="0" dirty="0">
                <a:solidFill>
                  <a:srgbClr val="222222"/>
                </a:solidFill>
                <a:effectLst/>
                <a:latin typeface="Harding"/>
              </a:rPr>
              <a:t>, The training set-up (</a:t>
            </a:r>
            <a:r>
              <a:rPr lang="en-US" altLang="ja-JP" b="0" i="0" dirty="0" err="1">
                <a:solidFill>
                  <a:srgbClr val="222222"/>
                </a:solidFill>
                <a:effectLst/>
                <a:latin typeface="Harding"/>
              </a:rPr>
              <a:t>distogram</a:t>
            </a:r>
            <a:r>
              <a:rPr lang="en-US" altLang="ja-JP" b="0" i="0" dirty="0">
                <a:solidFill>
                  <a:srgbClr val="222222"/>
                </a:solidFill>
                <a:effectLst/>
                <a:latin typeface="Harding"/>
              </a:rPr>
              <a:t> head omitted) starting from the end of the network trunk. The </a:t>
            </a:r>
            <a:r>
              <a:rPr lang="en-US" altLang="ja-JP" b="0" i="0" dirty="0" err="1">
                <a:solidFill>
                  <a:srgbClr val="222222"/>
                </a:solidFill>
                <a:effectLst/>
                <a:latin typeface="Harding"/>
              </a:rPr>
              <a:t>coloured</a:t>
            </a:r>
            <a:r>
              <a:rPr lang="en-US" altLang="ja-JP" b="0" i="0" dirty="0">
                <a:solidFill>
                  <a:srgbClr val="222222"/>
                </a:solidFill>
                <a:effectLst/>
                <a:latin typeface="Harding"/>
              </a:rPr>
              <a:t> arrays show activations from the network trunk (green, inputs; blue, pair; red, single). The blue arrows show abstract activation arrays. The yellow arrows show ground-truth data. The green arrows show predicted data. The stop sign represents stopping of the gradient. Both depicted diffusion modules share weights. </a:t>
            </a:r>
            <a:r>
              <a:rPr lang="en-US" altLang="ja-JP" b="1" i="0" dirty="0">
                <a:solidFill>
                  <a:srgbClr val="222222"/>
                </a:solidFill>
                <a:effectLst/>
                <a:latin typeface="Harding"/>
              </a:rPr>
              <a:t>d</a:t>
            </a:r>
            <a:r>
              <a:rPr lang="en-US" altLang="ja-JP" b="0" i="0" dirty="0">
                <a:solidFill>
                  <a:srgbClr val="222222"/>
                </a:solidFill>
                <a:effectLst/>
                <a:latin typeface="Harding"/>
              </a:rPr>
              <a:t>, Training curves for initial training and fine-tuning stages, showing the LDDT on our evaluation set as a function of optimizer steps. The scatter plot shows the raw datapoints and the lines show the smoothed performance using a median filter with a kernel width of nine datapoints. The crosses mark the point at which the smoothed performance reaches 97% of its initial training maximum.</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2</a:t>
            </a:fld>
            <a:endParaRPr kumimoji="1" lang="ja-JP" altLang="en-US"/>
          </a:p>
        </p:txBody>
      </p:sp>
    </p:spTree>
    <p:extLst>
      <p:ext uri="{BB962C8B-B14F-4D97-AF65-F5344CB8AC3E}">
        <p14:creationId xmlns:p14="http://schemas.microsoft.com/office/powerpoint/2010/main" val="4051740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fig.3 </a:t>
            </a:r>
            <a:r>
              <a:rPr lang="en-US" altLang="ja-JP" b="0" i="0" dirty="0">
                <a:solidFill>
                  <a:srgbClr val="222222"/>
                </a:solidFill>
                <a:effectLst/>
                <a:latin typeface="Harding"/>
              </a:rPr>
              <a:t>Selected structure predictions from AF3. Predicted protein chains are shown in blue (predicted antibody in green), predicted ligands and glycans in orange, predicted RNA in purple and the ground truth is shown in grey. </a:t>
            </a:r>
            <a:r>
              <a:rPr lang="en-US" altLang="ja-JP" b="1" i="0" dirty="0">
                <a:solidFill>
                  <a:srgbClr val="222222"/>
                </a:solidFill>
                <a:effectLst/>
                <a:latin typeface="Harding"/>
              </a:rPr>
              <a:t>a</a:t>
            </a:r>
            <a:r>
              <a:rPr lang="en-US" altLang="ja-JP" b="0" i="0" dirty="0">
                <a:solidFill>
                  <a:srgbClr val="222222"/>
                </a:solidFill>
                <a:effectLst/>
                <a:latin typeface="Harding"/>
              </a:rPr>
              <a:t>, Human 40S small ribosomal subunit (7,663 residues) including 18S ribosomal RNA and Met-</a:t>
            </a:r>
            <a:r>
              <a:rPr lang="en-US" altLang="ja-JP" b="0" i="0" dirty="0" err="1">
                <a:solidFill>
                  <a:srgbClr val="222222"/>
                </a:solidFill>
                <a:effectLst/>
                <a:latin typeface="Harding"/>
              </a:rPr>
              <a:t>tRNA</a:t>
            </a:r>
            <a:r>
              <a:rPr lang="en-US" altLang="ja-JP" b="0" i="0" baseline="-25000" dirty="0" err="1">
                <a:solidFill>
                  <a:srgbClr val="222222"/>
                </a:solidFill>
                <a:effectLst/>
                <a:latin typeface="Harding"/>
              </a:rPr>
              <a:t>i</a:t>
            </a:r>
            <a:r>
              <a:rPr lang="en-US" altLang="ja-JP" b="0" i="0" baseline="30000" dirty="0" err="1">
                <a:solidFill>
                  <a:srgbClr val="222222"/>
                </a:solidFill>
                <a:effectLst/>
                <a:latin typeface="Harding"/>
              </a:rPr>
              <a:t>Met</a:t>
            </a:r>
            <a:r>
              <a:rPr lang="en-US" altLang="ja-JP" b="0" i="0" dirty="0">
                <a:solidFill>
                  <a:srgbClr val="222222"/>
                </a:solidFill>
                <a:effectLst/>
                <a:latin typeface="Harding"/>
              </a:rPr>
              <a:t> (opaque purple) in a complex with translation initiation factors eIF1A and eIF5B (opaque blue; PDB </a:t>
            </a:r>
            <a:r>
              <a:rPr lang="en-US" altLang="ja-JP" b="0" i="0" dirty="0">
                <a:solidFill>
                  <a:srgbClr val="006699"/>
                </a:solidFill>
                <a:effectLst/>
                <a:latin typeface="Harding"/>
                <a:hlinkClick r:id="rId3"/>
              </a:rPr>
              <a:t>7TQL</a:t>
            </a:r>
            <a:r>
              <a:rPr lang="en-US" altLang="ja-JP" b="0" i="0" dirty="0">
                <a:solidFill>
                  <a:srgbClr val="222222"/>
                </a:solidFill>
                <a:effectLst/>
                <a:latin typeface="Harding"/>
              </a:rPr>
              <a:t>; full-complex LDDT, 87.7; GDT, 86.9). </a:t>
            </a:r>
            <a:r>
              <a:rPr lang="en-US" altLang="ja-JP" b="1" i="0" dirty="0">
                <a:solidFill>
                  <a:srgbClr val="222222"/>
                </a:solidFill>
                <a:effectLst/>
                <a:latin typeface="Harding"/>
              </a:rPr>
              <a:t>b</a:t>
            </a:r>
            <a:r>
              <a:rPr lang="en-US" altLang="ja-JP" b="0" i="0" dirty="0">
                <a:solidFill>
                  <a:srgbClr val="222222"/>
                </a:solidFill>
                <a:effectLst/>
                <a:latin typeface="Harding"/>
              </a:rPr>
              <a:t>, The glycosylated globular portion of an EXTL3 homodimer (PDB </a:t>
            </a:r>
            <a:r>
              <a:rPr lang="en-US" altLang="ja-JP" b="0" i="0" dirty="0">
                <a:solidFill>
                  <a:srgbClr val="006699"/>
                </a:solidFill>
                <a:effectLst/>
                <a:latin typeface="Harding"/>
                <a:hlinkClick r:id="rId4"/>
              </a:rPr>
              <a:t>7AU2</a:t>
            </a:r>
            <a:r>
              <a:rPr lang="en-US" altLang="ja-JP" b="0" i="0" dirty="0">
                <a:solidFill>
                  <a:srgbClr val="222222"/>
                </a:solidFill>
                <a:effectLst/>
                <a:latin typeface="Harding"/>
              </a:rPr>
              <a:t>; mean pocket-aligned </a:t>
            </a:r>
            <a:r>
              <a:rPr lang="en-US" altLang="ja-JP" b="0" i="0" dirty="0" err="1">
                <a:solidFill>
                  <a:srgbClr val="222222"/>
                </a:solidFill>
                <a:effectLst/>
                <a:latin typeface="Harding"/>
              </a:rPr>
              <a:t>r.m.s.d</a:t>
            </a:r>
            <a:r>
              <a:rPr lang="en-US" altLang="ja-JP" b="0" i="0" dirty="0">
                <a:solidFill>
                  <a:srgbClr val="222222"/>
                </a:solidFill>
                <a:effectLst/>
                <a:latin typeface="Harding"/>
              </a:rPr>
              <a:t>., 1.10 Å). </a:t>
            </a:r>
            <a:r>
              <a:rPr lang="en-US" altLang="ja-JP" b="1" i="0" dirty="0">
                <a:solidFill>
                  <a:srgbClr val="222222"/>
                </a:solidFill>
                <a:effectLst/>
                <a:latin typeface="Harding"/>
              </a:rPr>
              <a:t>c</a:t>
            </a:r>
            <a:r>
              <a:rPr lang="en-US" altLang="ja-JP" b="0" i="0" dirty="0">
                <a:solidFill>
                  <a:srgbClr val="222222"/>
                </a:solidFill>
                <a:effectLst/>
                <a:latin typeface="Harding"/>
              </a:rPr>
              <a:t>, Mesothelin C-terminal peptide bound to the monoclonal antibody 15B6 (PDB </a:t>
            </a:r>
            <a:r>
              <a:rPr lang="en-US" altLang="ja-JP" b="0" i="0" dirty="0">
                <a:solidFill>
                  <a:srgbClr val="006699"/>
                </a:solidFill>
                <a:effectLst/>
                <a:latin typeface="Harding"/>
                <a:hlinkClick r:id="rId5"/>
              </a:rPr>
              <a:t>7U8C</a:t>
            </a:r>
            <a:r>
              <a:rPr lang="en-US" altLang="ja-JP" b="0" i="0" dirty="0">
                <a:solidFill>
                  <a:srgbClr val="222222"/>
                </a:solidFill>
                <a:effectLst/>
                <a:latin typeface="Harding"/>
              </a:rPr>
              <a:t>; </a:t>
            </a:r>
            <a:r>
              <a:rPr lang="en-US" altLang="ja-JP" b="0" i="0" dirty="0" err="1">
                <a:solidFill>
                  <a:srgbClr val="222222"/>
                </a:solidFill>
                <a:effectLst/>
                <a:latin typeface="Harding"/>
              </a:rPr>
              <a:t>DockQ</a:t>
            </a:r>
            <a:r>
              <a:rPr lang="en-US" altLang="ja-JP" b="0" i="0" dirty="0">
                <a:solidFill>
                  <a:srgbClr val="222222"/>
                </a:solidFill>
                <a:effectLst/>
                <a:latin typeface="Harding"/>
              </a:rPr>
              <a:t>, 0.85). </a:t>
            </a:r>
            <a:r>
              <a:rPr lang="en-US" altLang="ja-JP" b="1" i="0" dirty="0">
                <a:solidFill>
                  <a:srgbClr val="222222"/>
                </a:solidFill>
                <a:effectLst/>
                <a:latin typeface="Harding"/>
              </a:rPr>
              <a:t>d</a:t>
            </a:r>
            <a:r>
              <a:rPr lang="en-US" altLang="ja-JP" b="0" i="0" dirty="0">
                <a:solidFill>
                  <a:srgbClr val="222222"/>
                </a:solidFill>
                <a:effectLst/>
                <a:latin typeface="Harding"/>
              </a:rPr>
              <a:t>, LGK974, a clinical-stage inhibitor, bound to PORCN in a complex with the WNT3A peptide (PDB </a:t>
            </a:r>
            <a:r>
              <a:rPr lang="en-US" altLang="ja-JP" b="0" i="0" dirty="0">
                <a:solidFill>
                  <a:srgbClr val="006699"/>
                </a:solidFill>
                <a:effectLst/>
                <a:latin typeface="Harding"/>
                <a:hlinkClick r:id="rId6"/>
              </a:rPr>
              <a:t>7URD</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1.00 Å). </a:t>
            </a:r>
            <a:r>
              <a:rPr lang="en-US" altLang="ja-JP" b="1" i="0" dirty="0">
                <a:solidFill>
                  <a:srgbClr val="222222"/>
                </a:solidFill>
                <a:effectLst/>
                <a:latin typeface="Harding"/>
              </a:rPr>
              <a:t>e</a:t>
            </a:r>
            <a:r>
              <a:rPr lang="en-US" altLang="ja-JP" b="0" i="0" dirty="0">
                <a:solidFill>
                  <a:srgbClr val="222222"/>
                </a:solidFill>
                <a:effectLst/>
                <a:latin typeface="Harding"/>
              </a:rPr>
              <a:t>, (5S,6S)-O7-sulfo DADH bound to the AziU3/U2 complex with a novel fold (PDB </a:t>
            </a:r>
            <a:r>
              <a:rPr lang="en-US" altLang="ja-JP" b="0" i="0" dirty="0">
                <a:solidFill>
                  <a:srgbClr val="006699"/>
                </a:solidFill>
                <a:effectLst/>
                <a:latin typeface="Harding"/>
                <a:hlinkClick r:id="rId7"/>
              </a:rPr>
              <a:t>7WUX</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1.92 Å). </a:t>
            </a:r>
            <a:r>
              <a:rPr lang="en-US" altLang="ja-JP" b="1" i="0" dirty="0">
                <a:solidFill>
                  <a:srgbClr val="222222"/>
                </a:solidFill>
                <a:effectLst/>
                <a:latin typeface="Harding"/>
              </a:rPr>
              <a:t>f</a:t>
            </a:r>
            <a:r>
              <a:rPr lang="en-US" altLang="ja-JP" b="0" i="0" dirty="0">
                <a:solidFill>
                  <a:srgbClr val="222222"/>
                </a:solidFill>
                <a:effectLst/>
                <a:latin typeface="Harding"/>
              </a:rPr>
              <a:t>, Analogue of NIH-12848 bound to an allosteric site of PI5P4K</a:t>
            </a:r>
            <a:r>
              <a:rPr lang="el-GR" altLang="ja-JP" b="0" i="0" dirty="0">
                <a:solidFill>
                  <a:srgbClr val="222222"/>
                </a:solidFill>
                <a:effectLst/>
                <a:latin typeface="Harding"/>
              </a:rPr>
              <a:t>γ (</a:t>
            </a:r>
            <a:r>
              <a:rPr lang="en-US" altLang="ja-JP" b="0" i="0" dirty="0">
                <a:solidFill>
                  <a:srgbClr val="222222"/>
                </a:solidFill>
                <a:effectLst/>
                <a:latin typeface="Harding"/>
              </a:rPr>
              <a:t>PDB </a:t>
            </a:r>
            <a:r>
              <a:rPr lang="en-US" altLang="ja-JP" b="0" i="0" dirty="0">
                <a:solidFill>
                  <a:srgbClr val="006699"/>
                </a:solidFill>
                <a:effectLst/>
                <a:latin typeface="Harding"/>
                <a:hlinkClick r:id="rId8"/>
              </a:rPr>
              <a:t>7QIE</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0.37 Å).</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3</a:t>
            </a:fld>
            <a:endParaRPr kumimoji="1" lang="ja-JP" altLang="en-US"/>
          </a:p>
        </p:txBody>
      </p:sp>
    </p:spTree>
    <p:extLst>
      <p:ext uri="{BB962C8B-B14F-4D97-AF65-F5344CB8AC3E}">
        <p14:creationId xmlns:p14="http://schemas.microsoft.com/office/powerpoint/2010/main" val="995200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Fig. 4: AF3 confidences track accuracy.</a:t>
            </a:r>
          </a:p>
          <a:p>
            <a:endParaRPr kumimoji="1" lang="en-US" altLang="ja-JP" dirty="0"/>
          </a:p>
          <a:p>
            <a:r>
              <a:rPr lang="en-US" altLang="ja-JP" b="1" i="0" dirty="0">
                <a:solidFill>
                  <a:srgbClr val="222222"/>
                </a:solidFill>
                <a:effectLst/>
                <a:latin typeface="Harding"/>
              </a:rPr>
              <a:t>a</a:t>
            </a:r>
            <a:r>
              <a:rPr lang="en-US" altLang="ja-JP" b="0" i="0" dirty="0">
                <a:solidFill>
                  <a:srgbClr val="222222"/>
                </a:solidFill>
                <a:effectLst/>
                <a:latin typeface="Harding"/>
              </a:rPr>
              <a:t>, The accuracy of protein-containing interfaces as a function of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(top). Bottom, the LDDT-to-polymer accuracy was evaluated for various chain types as a function of chain-averaged </a:t>
            </a:r>
            <a:r>
              <a:rPr lang="en-US" altLang="ja-JP" b="0" i="0" dirty="0" err="1">
                <a:solidFill>
                  <a:srgbClr val="222222"/>
                </a:solidFill>
                <a:effectLst/>
                <a:latin typeface="Harding"/>
              </a:rPr>
              <a:t>pLDDT</a:t>
            </a:r>
            <a:r>
              <a:rPr lang="en-US" altLang="ja-JP" b="0" i="0" dirty="0">
                <a:solidFill>
                  <a:srgbClr val="222222"/>
                </a:solidFill>
                <a:effectLst/>
                <a:latin typeface="Harding"/>
              </a:rPr>
              <a:t>. The box plots show the 25–75% confidence intervals (box limits), the median (</a:t>
            </a:r>
            <a:r>
              <a:rPr lang="en-US" altLang="ja-JP" b="0" i="0" dirty="0" err="1">
                <a:solidFill>
                  <a:srgbClr val="222222"/>
                </a:solidFill>
                <a:effectLst/>
                <a:latin typeface="Harding"/>
              </a:rPr>
              <a:t>centre</a:t>
            </a:r>
            <a:r>
              <a:rPr lang="en-US" altLang="ja-JP" b="0" i="0" dirty="0">
                <a:solidFill>
                  <a:srgbClr val="222222"/>
                </a:solidFill>
                <a:effectLst/>
                <a:latin typeface="Harding"/>
              </a:rPr>
              <a:t> line) and the 5–95% confidence intervals (whiskers). </a:t>
            </a:r>
            <a:r>
              <a:rPr lang="en-US" altLang="ja-JP" b="0" i="1" dirty="0">
                <a:solidFill>
                  <a:srgbClr val="222222"/>
                </a:solidFill>
                <a:effectLst/>
                <a:latin typeface="Harding"/>
              </a:rPr>
              <a:t>n</a:t>
            </a:r>
            <a:r>
              <a:rPr lang="en-US" altLang="ja-JP" b="0" i="0" dirty="0">
                <a:solidFill>
                  <a:srgbClr val="222222"/>
                </a:solidFill>
                <a:effectLst/>
                <a:latin typeface="Harding"/>
              </a:rPr>
              <a:t> values report the number of clusters in each band. </a:t>
            </a:r>
            <a:r>
              <a:rPr lang="en-US" altLang="ja-JP" b="1" i="0" dirty="0">
                <a:solidFill>
                  <a:srgbClr val="222222"/>
                </a:solidFill>
                <a:effectLst/>
                <a:latin typeface="Harding"/>
              </a:rPr>
              <a:t>b</a:t>
            </a:r>
            <a:r>
              <a:rPr lang="en-US" altLang="ja-JP" b="0" i="0" dirty="0">
                <a:solidFill>
                  <a:srgbClr val="222222"/>
                </a:solidFill>
                <a:effectLst/>
                <a:latin typeface="Harding"/>
              </a:rPr>
              <a:t>, The predicted structure of PDB </a:t>
            </a:r>
            <a:r>
              <a:rPr lang="en-US" altLang="ja-JP" b="0" i="0" dirty="0">
                <a:solidFill>
                  <a:srgbClr val="006699"/>
                </a:solidFill>
                <a:effectLst/>
                <a:latin typeface="Harding"/>
                <a:hlinkClick r:id="rId3"/>
              </a:rPr>
              <a:t>7T82</a:t>
            </a:r>
            <a:r>
              <a:rPr lang="en-US" altLang="ja-JP" b="0" i="0" dirty="0">
                <a:solidFill>
                  <a:srgbClr val="222222"/>
                </a:solidFill>
                <a:effectLst/>
                <a:latin typeface="Harding"/>
              </a:rPr>
              <a:t>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0–50; yellow, 50–70; cyan, 70–90; and blue, 90–100). </a:t>
            </a:r>
            <a:r>
              <a:rPr lang="en-US" altLang="ja-JP" b="1" i="0" dirty="0">
                <a:solidFill>
                  <a:srgbClr val="222222"/>
                </a:solidFill>
                <a:effectLst/>
                <a:latin typeface="Harding"/>
              </a:rPr>
              <a:t>c</a:t>
            </a:r>
            <a:r>
              <a:rPr lang="en-US" altLang="ja-JP" b="0" i="0" dirty="0">
                <a:solidFill>
                  <a:srgbClr val="222222"/>
                </a:solidFill>
                <a:effectLst/>
                <a:latin typeface="Harding"/>
              </a:rPr>
              <a:t>, The same prediction </a:t>
            </a:r>
            <a:r>
              <a:rPr lang="en-US" altLang="ja-JP" b="0" i="0" dirty="0" err="1">
                <a:solidFill>
                  <a:srgbClr val="222222"/>
                </a:solidFill>
                <a:effectLst/>
                <a:latin typeface="Harding"/>
              </a:rPr>
              <a:t>coloured</a:t>
            </a:r>
            <a:r>
              <a:rPr lang="en-US" altLang="ja-JP" b="0" i="0" dirty="0">
                <a:solidFill>
                  <a:srgbClr val="222222"/>
                </a:solidFill>
                <a:effectLst/>
                <a:latin typeface="Harding"/>
              </a:rPr>
              <a:t> by chain. </a:t>
            </a:r>
            <a:r>
              <a:rPr lang="en-US" altLang="ja-JP" b="1" i="0" dirty="0">
                <a:solidFill>
                  <a:srgbClr val="222222"/>
                </a:solidFill>
                <a:effectLst/>
                <a:latin typeface="Harding"/>
              </a:rPr>
              <a:t>d</a:t>
            </a:r>
            <a:r>
              <a:rPr lang="en-US" altLang="ja-JP" b="0" i="0" dirty="0">
                <a:solidFill>
                  <a:srgbClr val="222222"/>
                </a:solidFill>
                <a:effectLst/>
                <a:latin typeface="Harding"/>
              </a:rPr>
              <a:t>, </a:t>
            </a:r>
            <a:r>
              <a:rPr lang="en-US" altLang="ja-JP" b="0" i="0" dirty="0" err="1">
                <a:solidFill>
                  <a:srgbClr val="222222"/>
                </a:solidFill>
                <a:effectLst/>
                <a:latin typeface="Harding"/>
              </a:rPr>
              <a:t>DockQ</a:t>
            </a:r>
            <a:r>
              <a:rPr lang="en-US" altLang="ja-JP" b="0" i="0" dirty="0">
                <a:solidFill>
                  <a:srgbClr val="222222"/>
                </a:solidFill>
                <a:effectLst/>
                <a:latin typeface="Harding"/>
              </a:rPr>
              <a:t> scores for protein–protein interfaces. </a:t>
            </a:r>
            <a:r>
              <a:rPr lang="en-US" altLang="ja-JP" b="1" i="0" dirty="0">
                <a:solidFill>
                  <a:srgbClr val="222222"/>
                </a:solidFill>
                <a:effectLst/>
                <a:latin typeface="Harding"/>
              </a:rPr>
              <a:t>e</a:t>
            </a:r>
            <a:r>
              <a:rPr lang="en-US" altLang="ja-JP" b="0" i="0" dirty="0">
                <a:solidFill>
                  <a:srgbClr val="222222"/>
                </a:solidFill>
                <a:effectLst/>
                <a:latin typeface="Harding"/>
              </a:rPr>
              <a:t>, PAE matrix of same prediction (darker is more confident), with chain </a:t>
            </a:r>
            <a:r>
              <a:rPr lang="en-US" altLang="ja-JP" b="0" i="0" dirty="0" err="1">
                <a:solidFill>
                  <a:srgbClr val="222222"/>
                </a:solidFill>
                <a:effectLst/>
                <a:latin typeface="Harding"/>
              </a:rPr>
              <a:t>colouring</a:t>
            </a:r>
            <a:r>
              <a:rPr lang="en-US" altLang="ja-JP" b="0" i="0" dirty="0">
                <a:solidFill>
                  <a:srgbClr val="222222"/>
                </a:solidFill>
                <a:effectLst/>
                <a:latin typeface="Harding"/>
              </a:rPr>
              <a:t> of </a:t>
            </a:r>
            <a:r>
              <a:rPr lang="en-US" altLang="ja-JP" b="1" i="0" dirty="0">
                <a:solidFill>
                  <a:srgbClr val="222222"/>
                </a:solidFill>
                <a:effectLst/>
                <a:latin typeface="Harding"/>
              </a:rPr>
              <a:t>c</a:t>
            </a:r>
            <a:r>
              <a:rPr lang="en-US" altLang="ja-JP" b="0" i="0" dirty="0">
                <a:solidFill>
                  <a:srgbClr val="222222"/>
                </a:solidFill>
                <a:effectLst/>
                <a:latin typeface="Harding"/>
              </a:rPr>
              <a:t> on the side bars. The dashed black lines indicate the chain boundaries.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4</a:t>
            </a:fld>
            <a:endParaRPr kumimoji="1" lang="ja-JP" altLang="en-US"/>
          </a:p>
        </p:txBody>
      </p:sp>
    </p:spTree>
    <p:extLst>
      <p:ext uri="{BB962C8B-B14F-4D97-AF65-F5344CB8AC3E}">
        <p14:creationId xmlns:p14="http://schemas.microsoft.com/office/powerpoint/2010/main" val="622922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b="1" i="0" dirty="0">
                <a:solidFill>
                  <a:srgbClr val="222222"/>
                </a:solidFill>
                <a:effectLst/>
                <a:latin typeface="Harding"/>
              </a:rPr>
              <a:t>Fig. 5: Model limitations.</a:t>
            </a:r>
          </a:p>
          <a:p>
            <a:endParaRPr kumimoji="1" lang="en-US" altLang="ja-JP" b="1" i="0" dirty="0">
              <a:solidFill>
                <a:srgbClr val="222222"/>
              </a:solidFill>
              <a:effectLst/>
              <a:latin typeface="Harding"/>
            </a:endParaRPr>
          </a:p>
          <a:p>
            <a:r>
              <a:rPr lang="en-US" altLang="ja-JP" b="1" i="0" dirty="0">
                <a:solidFill>
                  <a:srgbClr val="222222"/>
                </a:solidFill>
                <a:effectLst/>
                <a:latin typeface="Harding"/>
              </a:rPr>
              <a:t>a</a:t>
            </a:r>
            <a:r>
              <a:rPr lang="en-US" altLang="ja-JP" b="0" i="0" dirty="0">
                <a:solidFill>
                  <a:srgbClr val="222222"/>
                </a:solidFill>
                <a:effectLst/>
                <a:latin typeface="Harding"/>
              </a:rPr>
              <a:t>, Antibody prediction quality increases with the number of model seeds. The quality of top-ranked, low-homology antibody–antigen interface predictions as a function of the number of seeds. Each datapoint shows the mean over 1,000 random samples (with replacement) of seeds to rank over, out of 1,200 seeds. Confidence intervals are 95% bootstraps over 10,000 resamples of cluster scores at each datapoint. Samples per interface are ranked by protein–protein </a:t>
            </a:r>
            <a:r>
              <a:rPr lang="en-US" altLang="ja-JP" b="0" i="0" dirty="0" err="1">
                <a:solidFill>
                  <a:srgbClr val="222222"/>
                </a:solidFill>
                <a:effectLst/>
                <a:latin typeface="Harding"/>
              </a:rPr>
              <a:t>ipTM</a:t>
            </a:r>
            <a:r>
              <a:rPr lang="en-US" altLang="ja-JP" b="0" i="0" dirty="0">
                <a:solidFill>
                  <a:srgbClr val="222222"/>
                </a:solidFill>
                <a:effectLst/>
                <a:latin typeface="Harding"/>
              </a:rPr>
              <a:t>. Significance tests were performed using by two-sided Wilcoxon signed-rank tests. </a:t>
            </a:r>
            <a:r>
              <a:rPr lang="en-US" altLang="ja-JP" b="0" i="1" dirty="0">
                <a:solidFill>
                  <a:srgbClr val="222222"/>
                </a:solidFill>
                <a:effectLst/>
                <a:latin typeface="Harding"/>
              </a:rPr>
              <a:t>n</a:t>
            </a:r>
            <a:r>
              <a:rPr lang="en-US" altLang="ja-JP" b="0" i="0" dirty="0">
                <a:solidFill>
                  <a:srgbClr val="222222"/>
                </a:solidFill>
                <a:effectLst/>
                <a:latin typeface="Harding"/>
              </a:rPr>
              <a:t> = 65 clusters. Exact </a:t>
            </a:r>
            <a:r>
              <a:rPr lang="en-US" altLang="ja-JP" b="0" i="1" dirty="0">
                <a:solidFill>
                  <a:srgbClr val="222222"/>
                </a:solidFill>
                <a:effectLst/>
                <a:latin typeface="Harding"/>
              </a:rPr>
              <a:t>P</a:t>
            </a:r>
            <a:r>
              <a:rPr lang="en-US" altLang="ja-JP" b="0" i="0" dirty="0">
                <a:solidFill>
                  <a:srgbClr val="222222"/>
                </a:solidFill>
                <a:effectLst/>
                <a:latin typeface="Harding"/>
              </a:rPr>
              <a:t> values were as follows: 2.0 × 10</a:t>
            </a:r>
            <a:r>
              <a:rPr lang="en-US" altLang="ja-JP" b="0" i="0" baseline="30000" dirty="0">
                <a:solidFill>
                  <a:srgbClr val="222222"/>
                </a:solidFill>
                <a:effectLst/>
                <a:latin typeface="Harding"/>
              </a:rPr>
              <a:t>−5</a:t>
            </a:r>
            <a:r>
              <a:rPr lang="en-US" altLang="ja-JP" b="0" i="0" dirty="0">
                <a:solidFill>
                  <a:srgbClr val="222222"/>
                </a:solidFill>
                <a:effectLst/>
                <a:latin typeface="Harding"/>
              </a:rPr>
              <a:t> (percentage correct) and </a:t>
            </a:r>
            <a:r>
              <a:rPr lang="en-US" altLang="ja-JP" b="0" i="1" dirty="0">
                <a:solidFill>
                  <a:srgbClr val="222222"/>
                </a:solidFill>
                <a:effectLst/>
                <a:latin typeface="Harding"/>
              </a:rPr>
              <a:t>P</a:t>
            </a:r>
            <a:r>
              <a:rPr lang="en-US" altLang="ja-JP" b="0" i="0" dirty="0">
                <a:solidFill>
                  <a:srgbClr val="222222"/>
                </a:solidFill>
                <a:effectLst/>
                <a:latin typeface="Harding"/>
              </a:rPr>
              <a:t> = 0.009 (percentage very high accuracy). </a:t>
            </a:r>
            <a:r>
              <a:rPr lang="en-US" altLang="ja-JP" b="1" i="0" dirty="0">
                <a:solidFill>
                  <a:srgbClr val="222222"/>
                </a:solidFill>
                <a:effectLst/>
                <a:latin typeface="Harding"/>
              </a:rPr>
              <a:t>b</a:t>
            </a:r>
            <a:r>
              <a:rPr lang="en-US" altLang="ja-JP" b="0" i="0" dirty="0">
                <a:solidFill>
                  <a:srgbClr val="222222"/>
                </a:solidFill>
                <a:effectLst/>
                <a:latin typeface="Harding"/>
              </a:rPr>
              <a:t>, Prediction (</a:t>
            </a:r>
            <a:r>
              <a:rPr lang="en-US" altLang="ja-JP" b="0" i="0" dirty="0" err="1">
                <a:solidFill>
                  <a:srgbClr val="222222"/>
                </a:solidFill>
                <a:effectLst/>
                <a:latin typeface="Harding"/>
              </a:rPr>
              <a:t>coloured</a:t>
            </a:r>
            <a:r>
              <a:rPr lang="en-US" altLang="ja-JP" b="0" i="0" dirty="0">
                <a:solidFill>
                  <a:srgbClr val="222222"/>
                </a:solidFill>
                <a:effectLst/>
                <a:latin typeface="Harding"/>
              </a:rPr>
              <a:t>) and ground-truth (grey) structures of </a:t>
            </a:r>
            <a:r>
              <a:rPr lang="en-US" altLang="ja-JP" b="0" i="1" dirty="0" err="1">
                <a:solidFill>
                  <a:srgbClr val="222222"/>
                </a:solidFill>
                <a:effectLst/>
                <a:latin typeface="Harding"/>
              </a:rPr>
              <a:t>Thermotoga</a:t>
            </a:r>
            <a:r>
              <a:rPr lang="en-US" altLang="ja-JP" b="0" i="1" dirty="0">
                <a:solidFill>
                  <a:srgbClr val="222222"/>
                </a:solidFill>
                <a:effectLst/>
                <a:latin typeface="Harding"/>
              </a:rPr>
              <a:t> maritima</a:t>
            </a:r>
            <a:r>
              <a:rPr lang="en-US" altLang="ja-JP" b="0" i="0" dirty="0">
                <a:solidFill>
                  <a:srgbClr val="222222"/>
                </a:solidFill>
                <a:effectLst/>
                <a:latin typeface="Harding"/>
              </a:rPr>
              <a:t> α-glucuronidase and beta-</a:t>
            </a:r>
            <a:r>
              <a:rPr lang="en-US" altLang="ja-JP" b="0" i="0" cap="all" dirty="0">
                <a:solidFill>
                  <a:srgbClr val="222222"/>
                </a:solidFill>
                <a:effectLst/>
                <a:latin typeface="Harding"/>
              </a:rPr>
              <a:t>d</a:t>
            </a:r>
            <a:r>
              <a:rPr lang="en-US" altLang="ja-JP" b="0" i="0" dirty="0">
                <a:solidFill>
                  <a:srgbClr val="222222"/>
                </a:solidFill>
                <a:effectLst/>
                <a:latin typeface="Harding"/>
              </a:rPr>
              <a:t>-glucuronic acid—a target from the </a:t>
            </a:r>
            <a:r>
              <a:rPr lang="en-US" altLang="ja-JP" b="0" i="0" dirty="0" err="1">
                <a:solidFill>
                  <a:srgbClr val="222222"/>
                </a:solidFill>
                <a:effectLst/>
                <a:latin typeface="Harding"/>
              </a:rPr>
              <a:t>PoseBusters</a:t>
            </a:r>
            <a:r>
              <a:rPr lang="en-US" altLang="ja-JP" b="0" i="0" dirty="0">
                <a:solidFill>
                  <a:srgbClr val="222222"/>
                </a:solidFill>
                <a:effectLst/>
                <a:latin typeface="Harding"/>
              </a:rPr>
              <a:t> set (PDB: </a:t>
            </a:r>
            <a:r>
              <a:rPr lang="en-US" altLang="ja-JP" b="0" i="0" dirty="0">
                <a:solidFill>
                  <a:srgbClr val="006699"/>
                </a:solidFill>
                <a:effectLst/>
                <a:latin typeface="Harding"/>
                <a:hlinkClick r:id="rId3"/>
              </a:rPr>
              <a:t>7CTM</a:t>
            </a:r>
            <a:r>
              <a:rPr lang="en-US" altLang="ja-JP" b="0" i="0" dirty="0">
                <a:solidFill>
                  <a:srgbClr val="222222"/>
                </a:solidFill>
                <a:effectLst/>
                <a:latin typeface="Harding"/>
              </a:rPr>
              <a:t>). AF3 predicts alpha-</a:t>
            </a:r>
            <a:r>
              <a:rPr lang="en-US" altLang="ja-JP" b="0" i="0" cap="all" dirty="0">
                <a:solidFill>
                  <a:srgbClr val="222222"/>
                </a:solidFill>
                <a:effectLst/>
                <a:latin typeface="Harding"/>
              </a:rPr>
              <a:t>d</a:t>
            </a:r>
            <a:r>
              <a:rPr lang="en-US" altLang="ja-JP" b="0" i="0" dirty="0">
                <a:solidFill>
                  <a:srgbClr val="222222"/>
                </a:solidFill>
                <a:effectLst/>
                <a:latin typeface="Harding"/>
              </a:rPr>
              <a:t>-glucuronic acid; the differing chiral </a:t>
            </a:r>
            <a:r>
              <a:rPr lang="en-US" altLang="ja-JP" b="0" i="0" dirty="0" err="1">
                <a:solidFill>
                  <a:srgbClr val="222222"/>
                </a:solidFill>
                <a:effectLst/>
                <a:latin typeface="Harding"/>
              </a:rPr>
              <a:t>centre</a:t>
            </a:r>
            <a:r>
              <a:rPr lang="en-US" altLang="ja-JP" b="0" i="0" dirty="0">
                <a:solidFill>
                  <a:srgbClr val="222222"/>
                </a:solidFill>
                <a:effectLst/>
                <a:latin typeface="Harding"/>
              </a:rPr>
              <a:t> is indicated by an asterisk. The prediction shown is top-ranked by ligand–protein </a:t>
            </a:r>
            <a:r>
              <a:rPr lang="en-US" altLang="ja-JP" b="0" i="0" dirty="0" err="1">
                <a:solidFill>
                  <a:srgbClr val="222222"/>
                </a:solidFill>
                <a:effectLst/>
                <a:latin typeface="Harding"/>
              </a:rPr>
              <a:t>ipTM</a:t>
            </a:r>
            <a:r>
              <a:rPr lang="en-US" altLang="ja-JP" b="0" i="0" dirty="0">
                <a:solidFill>
                  <a:srgbClr val="222222"/>
                </a:solidFill>
                <a:effectLst/>
                <a:latin typeface="Harding"/>
              </a:rPr>
              <a:t> and with a chirality and clash penalty. </a:t>
            </a:r>
            <a:r>
              <a:rPr lang="en-US" altLang="ja-JP" b="1" i="0" dirty="0">
                <a:solidFill>
                  <a:srgbClr val="222222"/>
                </a:solidFill>
                <a:effectLst/>
                <a:latin typeface="Harding"/>
              </a:rPr>
              <a:t>c</a:t>
            </a:r>
            <a:r>
              <a:rPr lang="en-US" altLang="ja-JP" b="0" i="0" dirty="0">
                <a:solidFill>
                  <a:srgbClr val="222222"/>
                </a:solidFill>
                <a:effectLst/>
                <a:latin typeface="Harding"/>
              </a:rPr>
              <a:t>, Conformation coverage is limited. Ground-truth structures (grey) of </a:t>
            </a:r>
            <a:r>
              <a:rPr lang="en-US" altLang="ja-JP" b="0" i="0" dirty="0" err="1">
                <a:solidFill>
                  <a:srgbClr val="222222"/>
                </a:solidFill>
                <a:effectLst/>
                <a:latin typeface="Harding"/>
              </a:rPr>
              <a:t>cereblon</a:t>
            </a:r>
            <a:r>
              <a:rPr lang="en-US" altLang="ja-JP" b="0" i="0" dirty="0">
                <a:solidFill>
                  <a:srgbClr val="222222"/>
                </a:solidFill>
                <a:effectLst/>
                <a:latin typeface="Harding"/>
              </a:rPr>
              <a:t> in open (apo, PDB: </a:t>
            </a:r>
            <a:r>
              <a:rPr lang="en-US" altLang="ja-JP" b="0" i="0" dirty="0">
                <a:solidFill>
                  <a:srgbClr val="006699"/>
                </a:solidFill>
                <a:effectLst/>
                <a:latin typeface="Harding"/>
                <a:hlinkClick r:id="rId4"/>
              </a:rPr>
              <a:t>8CVP</a:t>
            </a:r>
            <a:r>
              <a:rPr lang="en-US" altLang="ja-JP" b="0" i="0" dirty="0">
                <a:solidFill>
                  <a:srgbClr val="222222"/>
                </a:solidFill>
                <a:effectLst/>
                <a:latin typeface="Harding"/>
              </a:rPr>
              <a:t>; left) and closed (</a:t>
            </a:r>
            <a:r>
              <a:rPr lang="en-US" altLang="ja-JP" b="0" i="0" dirty="0" err="1">
                <a:solidFill>
                  <a:srgbClr val="222222"/>
                </a:solidFill>
                <a:effectLst/>
                <a:latin typeface="Harding"/>
              </a:rPr>
              <a:t>holo</a:t>
            </a:r>
            <a:r>
              <a:rPr lang="en-US" altLang="ja-JP" b="0" i="0" dirty="0">
                <a:solidFill>
                  <a:srgbClr val="222222"/>
                </a:solidFill>
                <a:effectLst/>
                <a:latin typeface="Harding"/>
              </a:rPr>
              <a:t> </a:t>
            </a:r>
            <a:r>
              <a:rPr lang="en-US" altLang="ja-JP" b="0" i="0" dirty="0" err="1">
                <a:solidFill>
                  <a:srgbClr val="222222"/>
                </a:solidFill>
                <a:effectLst/>
                <a:latin typeface="Harding"/>
              </a:rPr>
              <a:t>mezigdomide</a:t>
            </a:r>
            <a:r>
              <a:rPr lang="en-US" altLang="ja-JP" b="0" i="0" dirty="0">
                <a:solidFill>
                  <a:srgbClr val="222222"/>
                </a:solidFill>
                <a:effectLst/>
                <a:latin typeface="Harding"/>
              </a:rPr>
              <a:t>-bound, PDB: </a:t>
            </a:r>
            <a:r>
              <a:rPr lang="en-US" altLang="ja-JP" b="0" i="0" dirty="0">
                <a:solidFill>
                  <a:srgbClr val="006699"/>
                </a:solidFill>
                <a:effectLst/>
                <a:latin typeface="Harding"/>
                <a:hlinkClick r:id="rId5"/>
              </a:rPr>
              <a:t>8D7U</a:t>
            </a:r>
            <a:r>
              <a:rPr lang="en-US" altLang="ja-JP" b="0" i="0" dirty="0">
                <a:solidFill>
                  <a:srgbClr val="222222"/>
                </a:solidFill>
                <a:effectLst/>
                <a:latin typeface="Harding"/>
              </a:rPr>
              <a:t>; right) conformations. Predictions (blue) of both apo (with 10 overlaid samples) and </a:t>
            </a:r>
            <a:r>
              <a:rPr lang="en-US" altLang="ja-JP" b="0" i="0" dirty="0" err="1">
                <a:solidFill>
                  <a:srgbClr val="222222"/>
                </a:solidFill>
                <a:effectLst/>
                <a:latin typeface="Harding"/>
              </a:rPr>
              <a:t>holo</a:t>
            </a:r>
            <a:r>
              <a:rPr lang="en-US" altLang="ja-JP" b="0" i="0" dirty="0">
                <a:solidFill>
                  <a:srgbClr val="222222"/>
                </a:solidFill>
                <a:effectLst/>
                <a:latin typeface="Harding"/>
              </a:rPr>
              <a:t> structures are in the closed conformation. The dashed lines indicate the distance between the N-terminal Lon protease-like and C-terminal thalidomide-binding domain. </a:t>
            </a:r>
            <a:r>
              <a:rPr lang="en-US" altLang="ja-JP" b="1" i="0" dirty="0">
                <a:solidFill>
                  <a:srgbClr val="222222"/>
                </a:solidFill>
                <a:effectLst/>
                <a:latin typeface="Harding"/>
              </a:rPr>
              <a:t>d</a:t>
            </a:r>
            <a:r>
              <a:rPr lang="en-US" altLang="ja-JP" b="0" i="0" dirty="0">
                <a:solidFill>
                  <a:srgbClr val="222222"/>
                </a:solidFill>
                <a:effectLst/>
                <a:latin typeface="Harding"/>
              </a:rPr>
              <a:t>, A nuclear pore complex with 1,854 unresolved residues (PDB: </a:t>
            </a:r>
            <a:r>
              <a:rPr lang="en-US" altLang="ja-JP" b="0" i="0" dirty="0">
                <a:solidFill>
                  <a:srgbClr val="006699"/>
                </a:solidFill>
                <a:effectLst/>
                <a:latin typeface="Harding"/>
                <a:hlinkClick r:id="rId6"/>
              </a:rPr>
              <a:t>7F60</a:t>
            </a:r>
            <a:r>
              <a:rPr lang="en-US" altLang="ja-JP" b="0" i="0" dirty="0">
                <a:solidFill>
                  <a:srgbClr val="222222"/>
                </a:solidFill>
                <a:effectLst/>
                <a:latin typeface="Harding"/>
              </a:rPr>
              <a:t>). The ground truth (left) and predictions from AlphaFold-Multimer v.2.3 (middle) and AF3 (right) are shown. </a:t>
            </a:r>
            <a:r>
              <a:rPr lang="en-US" altLang="ja-JP" b="1" i="0" dirty="0">
                <a:solidFill>
                  <a:srgbClr val="222222"/>
                </a:solidFill>
                <a:effectLst/>
                <a:latin typeface="Harding"/>
              </a:rPr>
              <a:t>e</a:t>
            </a:r>
            <a:r>
              <a:rPr lang="en-US" altLang="ja-JP" b="0" i="0" dirty="0">
                <a:solidFill>
                  <a:srgbClr val="222222"/>
                </a:solidFill>
                <a:effectLst/>
                <a:latin typeface="Harding"/>
              </a:rPr>
              <a:t>, Prediction of a </a:t>
            </a:r>
            <a:r>
              <a:rPr lang="en-US" altLang="ja-JP" b="0" i="0" dirty="0" err="1">
                <a:solidFill>
                  <a:srgbClr val="222222"/>
                </a:solidFill>
                <a:effectLst/>
                <a:latin typeface="Harding"/>
              </a:rPr>
              <a:t>trinucleosome</a:t>
            </a:r>
            <a:r>
              <a:rPr lang="en-US" altLang="ja-JP" b="0" i="0" dirty="0">
                <a:solidFill>
                  <a:srgbClr val="222222"/>
                </a:solidFill>
                <a:effectLst/>
                <a:latin typeface="Harding"/>
              </a:rPr>
              <a:t> with overlapping DNA (pink) and protein (blue) chains (PDB: </a:t>
            </a:r>
            <a:r>
              <a:rPr lang="en-US" altLang="ja-JP" b="0" i="0" dirty="0">
                <a:solidFill>
                  <a:srgbClr val="006699"/>
                </a:solidFill>
                <a:effectLst/>
                <a:latin typeface="Harding"/>
                <a:hlinkClick r:id="rId7"/>
              </a:rPr>
              <a:t>7PEU</a:t>
            </a:r>
            <a:r>
              <a:rPr lang="en-US" altLang="ja-JP" b="0" i="0" dirty="0">
                <a:solidFill>
                  <a:srgbClr val="222222"/>
                </a:solidFill>
                <a:effectLst/>
                <a:latin typeface="Harding"/>
              </a:rPr>
              <a:t>); highlighted are overlapping protein chains B and J and self-overlapping DNA chain AA. Unless otherwise stated, predictions are top-ranked by our global complex ranking metric with chiral mismatch and steric clash penalties (Supplementary Methods </a:t>
            </a:r>
            <a:r>
              <a:rPr lang="en-US" altLang="ja-JP" b="0" i="0" dirty="0">
                <a:solidFill>
                  <a:srgbClr val="006699"/>
                </a:solidFill>
                <a:effectLst/>
                <a:latin typeface="Harding"/>
                <a:hlinkClick r:id="rId8"/>
              </a:rPr>
              <a:t>5.9.1</a:t>
            </a:r>
            <a:r>
              <a:rPr lang="en-US" altLang="ja-JP" b="0" i="0" dirty="0">
                <a:solidFill>
                  <a:srgbClr val="222222"/>
                </a:solidFill>
                <a:effectLst/>
                <a:latin typeface="Harding"/>
              </a:rPr>
              <a:t>).</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5</a:t>
            </a:fld>
            <a:endParaRPr kumimoji="1" lang="ja-JP" altLang="en-US"/>
          </a:p>
        </p:txBody>
      </p:sp>
    </p:spTree>
    <p:extLst>
      <p:ext uri="{BB962C8B-B14F-4D97-AF65-F5344CB8AC3E}">
        <p14:creationId xmlns:p14="http://schemas.microsoft.com/office/powerpoint/2010/main" val="3454448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1: Disordered region prediction.</a:t>
            </a:r>
          </a:p>
          <a:p>
            <a:r>
              <a:rPr lang="en-US" altLang="ja-JP" b="1" i="0" dirty="0">
                <a:solidFill>
                  <a:srgbClr val="222222"/>
                </a:solidFill>
                <a:effectLst/>
                <a:latin typeface="Harding"/>
              </a:rPr>
              <a:t>a</a:t>
            </a:r>
            <a:r>
              <a:rPr lang="en-US" altLang="ja-JP" b="0" i="0" dirty="0">
                <a:solidFill>
                  <a:srgbClr val="222222"/>
                </a:solidFill>
                <a:effectLst/>
                <a:latin typeface="Harding"/>
              </a:rPr>
              <a:t>, Example prediction for a disordered protein from </a:t>
            </a:r>
            <a:r>
              <a:rPr lang="en-US" altLang="ja-JP" b="0" i="0" dirty="0" err="1">
                <a:solidFill>
                  <a:srgbClr val="222222"/>
                </a:solidFill>
                <a:effectLst/>
                <a:latin typeface="Harding"/>
              </a:rPr>
              <a:t>AlphaFoldMultimer</a:t>
            </a:r>
            <a:r>
              <a:rPr lang="en-US" altLang="ja-JP" b="0" i="0" dirty="0">
                <a:solidFill>
                  <a:srgbClr val="222222"/>
                </a:solidFill>
                <a:effectLst/>
                <a:latin typeface="Harding"/>
              </a:rPr>
              <a:t> v2.3, AlphaFold 3, and AlphaFold 3 trained without the disordered protein PDB cross distillation set. Protein is DP02376 from the CAID 2 (Critical Assessment of protein Intrinsic Disorder prediction) set. Predictions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a:t>
            </a:r>
            <a:r>
              <a:rPr lang="en-US" altLang="ja-JP" b="0" i="0" dirty="0" err="1">
                <a:solidFill>
                  <a:srgbClr val="222222"/>
                </a:solidFill>
                <a:effectLst/>
                <a:latin typeface="Harding"/>
              </a:rPr>
              <a:t>pLDDT</a:t>
            </a:r>
            <a:r>
              <a:rPr lang="en-US" altLang="ja-JP" b="0" i="0" dirty="0">
                <a:solidFill>
                  <a:srgbClr val="222222"/>
                </a:solidFill>
                <a:effectLst/>
                <a:latin typeface="Harding"/>
              </a:rPr>
              <a:t> &lt;= 50, yellow: 50 &lt; </a:t>
            </a:r>
            <a:r>
              <a:rPr lang="en-US" altLang="ja-JP" b="0" i="0" dirty="0" err="1">
                <a:solidFill>
                  <a:srgbClr val="222222"/>
                </a:solidFill>
                <a:effectLst/>
                <a:latin typeface="Harding"/>
              </a:rPr>
              <a:t>pLDDT</a:t>
            </a:r>
            <a:r>
              <a:rPr lang="en-US" altLang="ja-JP" b="0" i="0" dirty="0">
                <a:solidFill>
                  <a:srgbClr val="222222"/>
                </a:solidFill>
                <a:effectLst/>
                <a:latin typeface="Harding"/>
              </a:rPr>
              <a:t> &lt;= 70, light blue: 70 &lt; </a:t>
            </a:r>
            <a:r>
              <a:rPr lang="en-US" altLang="ja-JP" b="0" i="0" dirty="0" err="1">
                <a:solidFill>
                  <a:srgbClr val="222222"/>
                </a:solidFill>
                <a:effectLst/>
                <a:latin typeface="Harding"/>
              </a:rPr>
              <a:t>pLDDT</a:t>
            </a:r>
            <a:r>
              <a:rPr lang="en-US" altLang="ja-JP" b="0" i="0" dirty="0">
                <a:solidFill>
                  <a:srgbClr val="222222"/>
                </a:solidFill>
                <a:effectLst/>
                <a:latin typeface="Harding"/>
              </a:rPr>
              <a:t> &lt;= 90, and dark blue: 90 &lt;= </a:t>
            </a:r>
            <a:r>
              <a:rPr lang="en-US" altLang="ja-JP" b="0" i="0" dirty="0" err="1">
                <a:solidFill>
                  <a:srgbClr val="222222"/>
                </a:solidFill>
                <a:effectLst/>
                <a:latin typeface="Harding"/>
              </a:rPr>
              <a:t>pLDDT</a:t>
            </a:r>
            <a:r>
              <a:rPr lang="en-US" altLang="ja-JP" b="0" i="0" dirty="0">
                <a:solidFill>
                  <a:srgbClr val="222222"/>
                </a:solidFill>
                <a:effectLst/>
                <a:latin typeface="Harding"/>
              </a:rPr>
              <a:t> &lt; 100). </a:t>
            </a:r>
            <a:r>
              <a:rPr lang="en-US" altLang="ja-JP" b="1" i="0" dirty="0">
                <a:solidFill>
                  <a:srgbClr val="222222"/>
                </a:solidFill>
                <a:effectLst/>
                <a:latin typeface="Harding"/>
              </a:rPr>
              <a:t>b</a:t>
            </a:r>
            <a:r>
              <a:rPr lang="en-US" altLang="ja-JP" b="0" i="0" dirty="0">
                <a:solidFill>
                  <a:srgbClr val="222222"/>
                </a:solidFill>
                <a:effectLst/>
                <a:latin typeface="Harding"/>
              </a:rPr>
              <a:t>, Predictions of disorder across residues in proteins in the CAID 2 set, which are also low homology to the AF3 training set. Prediction methods include RASA (relative accessible surface area) and </a:t>
            </a:r>
            <a:r>
              <a:rPr lang="en-US" altLang="ja-JP" b="0" i="0" dirty="0" err="1">
                <a:solidFill>
                  <a:srgbClr val="222222"/>
                </a:solidFill>
                <a:effectLst/>
                <a:latin typeface="Harding"/>
              </a:rPr>
              <a:t>pLDDT</a:t>
            </a:r>
            <a:r>
              <a:rPr lang="en-US" altLang="ja-JP" b="0" i="0" dirty="0">
                <a:solidFill>
                  <a:srgbClr val="222222"/>
                </a:solidFill>
                <a:effectLst/>
                <a:latin typeface="Harding"/>
              </a:rPr>
              <a:t> (N = 151 proteins; 46,093 residues).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6</a:t>
            </a:fld>
            <a:endParaRPr kumimoji="1" lang="ja-JP" altLang="en-US"/>
          </a:p>
        </p:txBody>
      </p:sp>
    </p:spTree>
    <p:extLst>
      <p:ext uri="{BB962C8B-B14F-4D97-AF65-F5344CB8AC3E}">
        <p14:creationId xmlns:p14="http://schemas.microsoft.com/office/powerpoint/2010/main" val="1203790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2: Accuracy across training.</a:t>
            </a:r>
            <a:endParaRPr lang="en-US" altLang="ja-JP" b="0" i="0" dirty="0">
              <a:solidFill>
                <a:srgbClr val="222222"/>
              </a:solidFill>
              <a:effectLst/>
              <a:latin typeface="Harding"/>
            </a:endParaRPr>
          </a:p>
          <a:p>
            <a:r>
              <a:rPr lang="en-US" altLang="ja-JP" b="0" i="0" dirty="0">
                <a:solidFill>
                  <a:srgbClr val="222222"/>
                </a:solidFill>
                <a:effectLst/>
                <a:latin typeface="Harding"/>
              </a:rPr>
              <a:t>Training curves for initial training and fine tuning showing LDDT (local distance difference test) on our evaluation set as a function of optimizer steps. One optimizer step uses a mini batch of 256 trunk samples and during initial training 256 * 48 = 12,288 diffusion samples. For fine tuning the number of diffusion samples is reduced to 256 * 32 = 8,192. The scatter plot shows the raw data points and the lines show the smoothed performance using a median filter with a kernel width of 9 data points. The dashed lines mark the points where the smoothed performance passes 90% and 97% of the initial training maximum for the first time.</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7</a:t>
            </a:fld>
            <a:endParaRPr kumimoji="1" lang="ja-JP" altLang="en-US"/>
          </a:p>
        </p:txBody>
      </p:sp>
    </p:spTree>
    <p:extLst>
      <p:ext uri="{BB962C8B-B14F-4D97-AF65-F5344CB8AC3E}">
        <p14:creationId xmlns:p14="http://schemas.microsoft.com/office/powerpoint/2010/main" val="3078187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3: AlphaFold 3 predictions of </a:t>
            </a:r>
            <a:r>
              <a:rPr lang="en-US" altLang="ja-JP" b="1" i="0" dirty="0" err="1">
                <a:solidFill>
                  <a:srgbClr val="222222"/>
                </a:solidFill>
                <a:effectLst/>
                <a:latin typeface="Harding"/>
              </a:rPr>
              <a:t>PoseBusters</a:t>
            </a:r>
            <a:r>
              <a:rPr lang="en-US" altLang="ja-JP" b="1" i="0" dirty="0">
                <a:solidFill>
                  <a:srgbClr val="222222"/>
                </a:solidFill>
                <a:effectLst/>
                <a:latin typeface="Harding"/>
              </a:rPr>
              <a:t> examples for which Vina and Gold were inaccurate.</a:t>
            </a:r>
          </a:p>
          <a:p>
            <a:r>
              <a:rPr lang="en-US" altLang="ja-JP" b="0" i="0" dirty="0">
                <a:solidFill>
                  <a:srgbClr val="222222"/>
                </a:solidFill>
                <a:effectLst/>
                <a:latin typeface="Harding"/>
              </a:rPr>
              <a:t>Predicted protein chains are shown in blue, predicted ligands in orange, and ground truth in grey. </a:t>
            </a:r>
            <a:r>
              <a:rPr lang="en-US" altLang="ja-JP" b="1" i="0" dirty="0">
                <a:solidFill>
                  <a:srgbClr val="222222"/>
                </a:solidFill>
                <a:effectLst/>
                <a:latin typeface="Harding"/>
              </a:rPr>
              <a:t>a</a:t>
            </a:r>
            <a:r>
              <a:rPr lang="en-US" altLang="ja-JP" b="0" i="0" dirty="0">
                <a:solidFill>
                  <a:srgbClr val="222222"/>
                </a:solidFill>
                <a:effectLst/>
                <a:latin typeface="Harding"/>
              </a:rPr>
              <a:t>, Human Notum bound to inhibitor ARUK3004556 (PDB ID </a:t>
            </a:r>
            <a:r>
              <a:rPr lang="en-US" altLang="ja-JP" b="0" i="0" dirty="0">
                <a:solidFill>
                  <a:srgbClr val="006699"/>
                </a:solidFill>
                <a:effectLst/>
                <a:latin typeface="Harding"/>
                <a:hlinkClick r:id="rId3"/>
              </a:rPr>
              <a:t>8BTI</a:t>
            </a:r>
            <a:r>
              <a:rPr lang="en-US" altLang="ja-JP" b="0" i="0" dirty="0">
                <a:solidFill>
                  <a:srgbClr val="222222"/>
                </a:solidFill>
                <a:effectLst/>
                <a:latin typeface="Harding"/>
              </a:rPr>
              <a:t>, ligand RMSD: 0.65 Å). </a:t>
            </a:r>
            <a:r>
              <a:rPr lang="en-US" altLang="ja-JP" b="1" i="0" dirty="0">
                <a:solidFill>
                  <a:srgbClr val="222222"/>
                </a:solidFill>
                <a:effectLst/>
                <a:latin typeface="Harding"/>
              </a:rPr>
              <a:t>b</a:t>
            </a:r>
            <a:r>
              <a:rPr lang="en-US" altLang="ja-JP" b="0" i="0" dirty="0">
                <a:solidFill>
                  <a:srgbClr val="222222"/>
                </a:solidFill>
                <a:effectLst/>
                <a:latin typeface="Harding"/>
              </a:rPr>
              <a:t>, Pseudomonas sp. PDC86 </a:t>
            </a:r>
            <a:r>
              <a:rPr lang="en-US" altLang="ja-JP" b="0" i="0" dirty="0" err="1">
                <a:solidFill>
                  <a:srgbClr val="222222"/>
                </a:solidFill>
                <a:effectLst/>
                <a:latin typeface="Harding"/>
              </a:rPr>
              <a:t>Aapf</a:t>
            </a:r>
            <a:r>
              <a:rPr lang="en-US" altLang="ja-JP" b="0" i="0" dirty="0">
                <a:solidFill>
                  <a:srgbClr val="222222"/>
                </a:solidFill>
                <a:effectLst/>
                <a:latin typeface="Harding"/>
              </a:rPr>
              <a:t> bound to HEHEAA (PDB ID </a:t>
            </a:r>
            <a:r>
              <a:rPr lang="en-US" altLang="ja-JP" b="0" i="0" dirty="0">
                <a:solidFill>
                  <a:srgbClr val="006699"/>
                </a:solidFill>
                <a:effectLst/>
                <a:latin typeface="Harding"/>
                <a:hlinkClick r:id="rId4"/>
              </a:rPr>
              <a:t>7KZ9</a:t>
            </a:r>
            <a:r>
              <a:rPr lang="en-US" altLang="ja-JP" b="0" i="0" dirty="0">
                <a:solidFill>
                  <a:srgbClr val="222222"/>
                </a:solidFill>
                <a:effectLst/>
                <a:latin typeface="Harding"/>
              </a:rPr>
              <a:t>, ligand RMSD: 1.3 Å). </a:t>
            </a:r>
            <a:r>
              <a:rPr lang="en-US" altLang="ja-JP" b="1" i="0" dirty="0">
                <a:solidFill>
                  <a:srgbClr val="222222"/>
                </a:solidFill>
                <a:effectLst/>
                <a:latin typeface="Harding"/>
              </a:rPr>
              <a:t>c</a:t>
            </a:r>
            <a:r>
              <a:rPr lang="en-US" altLang="ja-JP" b="0" i="0" dirty="0">
                <a:solidFill>
                  <a:srgbClr val="222222"/>
                </a:solidFill>
                <a:effectLst/>
                <a:latin typeface="Harding"/>
              </a:rPr>
              <a:t>, Human Galectin-3 carbohydrate-recognition domain in complex with compound 22 (PDB ID </a:t>
            </a:r>
            <a:r>
              <a:rPr lang="en-US" altLang="ja-JP" b="0" i="0" dirty="0">
                <a:solidFill>
                  <a:srgbClr val="006699"/>
                </a:solidFill>
                <a:effectLst/>
                <a:latin typeface="Harding"/>
                <a:hlinkClick r:id="rId5"/>
              </a:rPr>
              <a:t>7XFA</a:t>
            </a:r>
            <a:r>
              <a:rPr lang="en-US" altLang="ja-JP" b="0" i="0" dirty="0">
                <a:solidFill>
                  <a:srgbClr val="222222"/>
                </a:solidFill>
                <a:effectLst/>
                <a:latin typeface="Harding"/>
              </a:rPr>
              <a:t>, ligand RMSD: 0.44 Å).</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8</a:t>
            </a:fld>
            <a:endParaRPr kumimoji="1" lang="ja-JP" altLang="en-US"/>
          </a:p>
        </p:txBody>
      </p:sp>
    </p:spTree>
    <p:extLst>
      <p:ext uri="{BB962C8B-B14F-4D97-AF65-F5344CB8AC3E}">
        <p14:creationId xmlns:p14="http://schemas.microsoft.com/office/powerpoint/2010/main" val="1275866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4: </a:t>
            </a:r>
            <a:r>
              <a:rPr lang="en-US" altLang="ja-JP" b="1" i="0" dirty="0" err="1">
                <a:solidFill>
                  <a:srgbClr val="222222"/>
                </a:solidFill>
                <a:effectLst/>
                <a:latin typeface="Harding"/>
              </a:rPr>
              <a:t>PoseBusters</a:t>
            </a:r>
            <a:r>
              <a:rPr lang="en-US" altLang="ja-JP" b="1" i="0" dirty="0">
                <a:solidFill>
                  <a:srgbClr val="222222"/>
                </a:solidFill>
                <a:effectLst/>
                <a:latin typeface="Harding"/>
              </a:rPr>
              <a:t> analysis.</a:t>
            </a:r>
          </a:p>
          <a:p>
            <a:r>
              <a:rPr lang="en-US" altLang="ja-JP" b="1" i="0" dirty="0">
                <a:solidFill>
                  <a:srgbClr val="222222"/>
                </a:solidFill>
                <a:effectLst/>
                <a:latin typeface="Harding"/>
              </a:rPr>
              <a:t>a</a:t>
            </a:r>
            <a:r>
              <a:rPr lang="en-US" altLang="ja-JP" b="0" i="0" dirty="0">
                <a:solidFill>
                  <a:srgbClr val="222222"/>
                </a:solidFill>
                <a:effectLst/>
                <a:latin typeface="Harding"/>
              </a:rPr>
              <a:t>, Comparison of AlphaFold 3 and baseline method protein-ligand binding success on the </a:t>
            </a:r>
            <a:r>
              <a:rPr lang="en-US" altLang="ja-JP" b="0" i="0" dirty="0" err="1">
                <a:solidFill>
                  <a:srgbClr val="222222"/>
                </a:solidFill>
                <a:effectLst/>
                <a:latin typeface="Harding"/>
              </a:rPr>
              <a:t>PoseBusters</a:t>
            </a:r>
            <a:r>
              <a:rPr lang="en-US" altLang="ja-JP" b="0" i="0" dirty="0">
                <a:solidFill>
                  <a:srgbClr val="222222"/>
                </a:solidFill>
                <a:effectLst/>
                <a:latin typeface="Harding"/>
              </a:rPr>
              <a:t> Version 1 benchmark set (V1, August 2023 release). Methods classified by the extent of ground truth information used to make predictions. Note all methods that use pocket residue information except for </a:t>
            </a:r>
            <a:r>
              <a:rPr lang="en-US" altLang="ja-JP" b="0" i="0" dirty="0" err="1">
                <a:solidFill>
                  <a:srgbClr val="222222"/>
                </a:solidFill>
                <a:effectLst/>
                <a:latin typeface="Harding"/>
              </a:rPr>
              <a:t>UMol</a:t>
            </a:r>
            <a:r>
              <a:rPr lang="en-US" altLang="ja-JP" b="0" i="0" dirty="0">
                <a:solidFill>
                  <a:srgbClr val="222222"/>
                </a:solidFill>
                <a:effectLst/>
                <a:latin typeface="Harding"/>
              </a:rPr>
              <a:t> and AF3 also use ground truth </a:t>
            </a:r>
            <a:r>
              <a:rPr lang="en-US" altLang="ja-JP" b="0" i="0" dirty="0" err="1">
                <a:solidFill>
                  <a:srgbClr val="222222"/>
                </a:solidFill>
                <a:effectLst/>
                <a:latin typeface="Harding"/>
              </a:rPr>
              <a:t>holo</a:t>
            </a:r>
            <a:r>
              <a:rPr lang="en-US" altLang="ja-JP" b="0" i="0" dirty="0">
                <a:solidFill>
                  <a:srgbClr val="222222"/>
                </a:solidFill>
                <a:effectLst/>
                <a:latin typeface="Harding"/>
              </a:rPr>
              <a:t> protein structures. </a:t>
            </a:r>
            <a:r>
              <a:rPr lang="en-US" altLang="ja-JP" b="1" i="0" dirty="0">
                <a:solidFill>
                  <a:srgbClr val="222222"/>
                </a:solidFill>
                <a:effectLst/>
                <a:latin typeface="Harding"/>
              </a:rPr>
              <a:t>b</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Version 2 (V2, November 2023 release) comparison between the leading docking method Vina and AF3 2019 (two-sided Fisher exact test, N = 308 targets, p = 2.3 * 10</a:t>
            </a:r>
            <a:r>
              <a:rPr lang="en-US" altLang="ja-JP" b="0" i="0" baseline="30000" dirty="0">
                <a:solidFill>
                  <a:srgbClr val="222222"/>
                </a:solidFill>
                <a:effectLst/>
                <a:latin typeface="Harding"/>
              </a:rPr>
              <a:t>−8</a:t>
            </a:r>
            <a:r>
              <a:rPr lang="en-US" altLang="ja-JP" b="0" i="0" dirty="0">
                <a:solidFill>
                  <a:srgbClr val="222222"/>
                </a:solidFill>
                <a:effectLst/>
                <a:latin typeface="Harding"/>
              </a:rPr>
              <a:t>). </a:t>
            </a:r>
            <a:r>
              <a:rPr lang="en-US" altLang="ja-JP" b="1" i="0" dirty="0">
                <a:solidFill>
                  <a:srgbClr val="222222"/>
                </a:solidFill>
                <a:effectLst/>
                <a:latin typeface="Harding"/>
              </a:rPr>
              <a:t>c</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results of AF3 2019 on targets with low, moderate, and high protein sequence homology (integer ranges indicate maximum sequence identity with proteins in the training set). </a:t>
            </a:r>
            <a:r>
              <a:rPr lang="en-US" altLang="ja-JP" b="1" i="0" dirty="0">
                <a:solidFill>
                  <a:srgbClr val="222222"/>
                </a:solidFill>
                <a:effectLst/>
                <a:latin typeface="Harding"/>
              </a:rPr>
              <a:t>d</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results of AF3 2019 with ligands split by those characterized as “common natural” ligands and others. “Common natural” ligands are defined as those which occur greater than 100 times in the PDB and which are not non-natural (by visual inspection). A full list may be found in Supplementary Table </a:t>
            </a:r>
            <a:r>
              <a:rPr lang="en-US" altLang="ja-JP" b="0" i="0" dirty="0">
                <a:solidFill>
                  <a:srgbClr val="006699"/>
                </a:solidFill>
                <a:effectLst/>
                <a:latin typeface="Harding"/>
                <a:hlinkClick r:id="rId3"/>
              </a:rPr>
              <a:t>15</a:t>
            </a:r>
            <a:r>
              <a:rPr lang="en-US" altLang="ja-JP" b="0" i="0" dirty="0">
                <a:solidFill>
                  <a:srgbClr val="222222"/>
                </a:solidFill>
                <a:effectLst/>
                <a:latin typeface="Harding"/>
              </a:rPr>
              <a:t>. Dark bar indicates RMSD &lt; 2 Å and passing </a:t>
            </a:r>
            <a:r>
              <a:rPr lang="en-US" altLang="ja-JP" b="0" i="0" dirty="0" err="1">
                <a:solidFill>
                  <a:srgbClr val="222222"/>
                </a:solidFill>
                <a:effectLst/>
                <a:latin typeface="Harding"/>
              </a:rPr>
              <a:t>PoseBusters</a:t>
            </a:r>
            <a:r>
              <a:rPr lang="en-US" altLang="ja-JP" b="0" i="0" dirty="0">
                <a:solidFill>
                  <a:srgbClr val="222222"/>
                </a:solidFill>
                <a:effectLst/>
                <a:latin typeface="Harding"/>
              </a:rPr>
              <a:t> validity checks (PB-valid). </a:t>
            </a:r>
            <a:r>
              <a:rPr lang="en-US" altLang="ja-JP" b="1" i="0" dirty="0">
                <a:solidFill>
                  <a:srgbClr val="222222"/>
                </a:solidFill>
                <a:effectLst/>
                <a:latin typeface="Harding"/>
              </a:rPr>
              <a:t>e</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structural accuracy and validity. Dark bar indicates RMSD &lt; 2 Å and passing </a:t>
            </a:r>
            <a:r>
              <a:rPr lang="en-US" altLang="ja-JP" b="0" i="0" dirty="0" err="1">
                <a:solidFill>
                  <a:srgbClr val="222222"/>
                </a:solidFill>
                <a:effectLst/>
                <a:latin typeface="Harding"/>
              </a:rPr>
              <a:t>PoseBusters</a:t>
            </a:r>
            <a:r>
              <a:rPr lang="en-US" altLang="ja-JP" b="0" i="0" dirty="0">
                <a:solidFill>
                  <a:srgbClr val="222222"/>
                </a:solidFill>
                <a:effectLst/>
                <a:latin typeface="Harding"/>
              </a:rPr>
              <a:t> validity checks (PB-valid). Light hashed bar indicates RMSD &lt; 2 Å but not PB valid. </a:t>
            </a:r>
            <a:r>
              <a:rPr lang="en-US" altLang="ja-JP" b="1" i="0" dirty="0">
                <a:solidFill>
                  <a:srgbClr val="222222"/>
                </a:solidFill>
                <a:effectLst/>
                <a:latin typeface="Harding"/>
              </a:rPr>
              <a:t>f</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detailed validity check comparison. Error bars indicate exact binomial distribution 95% confidence intervals. N = 427 targets for </a:t>
            </a:r>
            <a:r>
              <a:rPr lang="en-US" altLang="ja-JP" b="0" i="0" dirty="0" err="1">
                <a:solidFill>
                  <a:srgbClr val="222222"/>
                </a:solidFill>
                <a:effectLst/>
                <a:latin typeface="Harding"/>
              </a:rPr>
              <a:t>RoseTTAFold</a:t>
            </a:r>
            <a:r>
              <a:rPr lang="en-US" altLang="ja-JP" b="0" i="0" dirty="0">
                <a:solidFill>
                  <a:srgbClr val="222222"/>
                </a:solidFill>
                <a:effectLst/>
                <a:latin typeface="Harding"/>
              </a:rPr>
              <a:t> All-Atom and 428 targets for all others in Version 1; 308 targets in Version 2.</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9</a:t>
            </a:fld>
            <a:endParaRPr kumimoji="1" lang="ja-JP" altLang="en-US"/>
          </a:p>
        </p:txBody>
      </p:sp>
    </p:spTree>
    <p:extLst>
      <p:ext uri="{BB962C8B-B14F-4D97-AF65-F5344CB8AC3E}">
        <p14:creationId xmlns:p14="http://schemas.microsoft.com/office/powerpoint/2010/main" val="744154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895017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692204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139206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684962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3779913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2095503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3735469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68669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2024928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940400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4254926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9748845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g. 1">
            <a:extLst>
              <a:ext uri="{FF2B5EF4-FFF2-40B4-BE49-F238E27FC236}">
                <a16:creationId xmlns:a16="http://schemas.microsoft.com/office/drawing/2014/main" id="{188F99A4-3E55-497A-897F-96595CB667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463" y="0"/>
            <a:ext cx="88534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269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953FB-F497-2011-34A3-5973DF54739A}"/>
            </a:ext>
          </a:extLst>
        </p:cNvPr>
        <p:cNvGrpSpPr/>
        <p:nvPr/>
      </p:nvGrpSpPr>
      <p:grpSpPr>
        <a:xfrm>
          <a:off x="0" y="0"/>
          <a:ext cx="0" cy="0"/>
          <a:chOff x="0" y="0"/>
          <a:chExt cx="0" cy="0"/>
        </a:xfrm>
      </p:grpSpPr>
      <p:pic>
        <p:nvPicPr>
          <p:cNvPr id="5122" name="Picture 2" descr="Extended Data Fig. 5">
            <a:extLst>
              <a:ext uri="{FF2B5EF4-FFF2-40B4-BE49-F238E27FC236}">
                <a16:creationId xmlns:a16="http://schemas.microsoft.com/office/drawing/2014/main" id="{E544F12C-10D5-7E16-F1C4-348A924923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513" y="0"/>
            <a:ext cx="72913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4605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147D09-C208-0667-54C1-5E2AA311E21A}"/>
            </a:ext>
          </a:extLst>
        </p:cNvPr>
        <p:cNvGrpSpPr/>
        <p:nvPr/>
      </p:nvGrpSpPr>
      <p:grpSpPr>
        <a:xfrm>
          <a:off x="0" y="0"/>
          <a:ext cx="0" cy="0"/>
          <a:chOff x="0" y="0"/>
          <a:chExt cx="0" cy="0"/>
        </a:xfrm>
      </p:grpSpPr>
      <p:pic>
        <p:nvPicPr>
          <p:cNvPr id="6146" name="Picture 2" descr="Extended Data Fig. 6">
            <a:extLst>
              <a:ext uri="{FF2B5EF4-FFF2-40B4-BE49-F238E27FC236}">
                <a16:creationId xmlns:a16="http://schemas.microsoft.com/office/drawing/2014/main" id="{B7B9F554-37A8-33D3-F687-664A6E5DA3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6150" y="0"/>
            <a:ext cx="72517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0682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939004-8B25-56EE-C8E2-A2AEC423B80B}"/>
            </a:ext>
          </a:extLst>
        </p:cNvPr>
        <p:cNvGrpSpPr/>
        <p:nvPr/>
      </p:nvGrpSpPr>
      <p:grpSpPr>
        <a:xfrm>
          <a:off x="0" y="0"/>
          <a:ext cx="0" cy="0"/>
          <a:chOff x="0" y="0"/>
          <a:chExt cx="0" cy="0"/>
        </a:xfrm>
      </p:grpSpPr>
      <p:pic>
        <p:nvPicPr>
          <p:cNvPr id="7170" name="Picture 2" descr="Extended Data Fig. 7">
            <a:extLst>
              <a:ext uri="{FF2B5EF4-FFF2-40B4-BE49-F238E27FC236}">
                <a16:creationId xmlns:a16="http://schemas.microsoft.com/office/drawing/2014/main" id="{68B7E69C-CDB6-2B5B-E181-9DBE8A24BC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8275" y="0"/>
            <a:ext cx="6267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6790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D5BB2-81C4-27E5-6BD4-FF8B715DDEE9}"/>
            </a:ext>
          </a:extLst>
        </p:cNvPr>
        <p:cNvGrpSpPr/>
        <p:nvPr/>
      </p:nvGrpSpPr>
      <p:grpSpPr>
        <a:xfrm>
          <a:off x="0" y="0"/>
          <a:ext cx="0" cy="0"/>
          <a:chOff x="0" y="0"/>
          <a:chExt cx="0" cy="0"/>
        </a:xfrm>
      </p:grpSpPr>
      <p:pic>
        <p:nvPicPr>
          <p:cNvPr id="8194" name="Picture 2" descr="Extended Data Fig. 8">
            <a:extLst>
              <a:ext uri="{FF2B5EF4-FFF2-40B4-BE49-F238E27FC236}">
                <a16:creationId xmlns:a16="http://schemas.microsoft.com/office/drawing/2014/main" id="{D097C689-161B-90BA-A34A-A10664DD4A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84400"/>
            <a:ext cx="9144000" cy="248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1363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54AED-62F1-CC53-211B-CF322A480D8C}"/>
            </a:ext>
          </a:extLst>
        </p:cNvPr>
        <p:cNvGrpSpPr/>
        <p:nvPr/>
      </p:nvGrpSpPr>
      <p:grpSpPr>
        <a:xfrm>
          <a:off x="0" y="0"/>
          <a:ext cx="0" cy="0"/>
          <a:chOff x="0" y="0"/>
          <a:chExt cx="0" cy="0"/>
        </a:xfrm>
      </p:grpSpPr>
      <p:pic>
        <p:nvPicPr>
          <p:cNvPr id="9218" name="Picture 2" descr="Extended Data Fig. 9">
            <a:extLst>
              <a:ext uri="{FF2B5EF4-FFF2-40B4-BE49-F238E27FC236}">
                <a16:creationId xmlns:a16="http://schemas.microsoft.com/office/drawing/2014/main" id="{AD2DA335-EA04-3D93-6EAF-7B09798298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500"/>
            <a:ext cx="9144000" cy="6729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8561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B1378-B25E-3E17-9EB5-ACF7D9A242B6}"/>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EB831FB3-D9FE-97E5-44C9-C3420E83D8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9000" y="0"/>
            <a:ext cx="73644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4676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64976-33AE-67CD-9CD2-6E8FC0A77120}"/>
            </a:ext>
          </a:extLst>
        </p:cNvPr>
        <p:cNvGrpSpPr/>
        <p:nvPr/>
      </p:nvGrpSpPr>
      <p:grpSpPr>
        <a:xfrm>
          <a:off x="0" y="0"/>
          <a:ext cx="0" cy="0"/>
          <a:chOff x="0" y="0"/>
          <a:chExt cx="0" cy="0"/>
        </a:xfrm>
      </p:grpSpPr>
    </p:spTree>
    <p:extLst>
      <p:ext uri="{BB962C8B-B14F-4D97-AF65-F5344CB8AC3E}">
        <p14:creationId xmlns:p14="http://schemas.microsoft.com/office/powerpoint/2010/main" val="50262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EF4CE7-2608-CAB5-479A-C96A06388015}"/>
            </a:ext>
          </a:extLst>
        </p:cNvPr>
        <p:cNvGrpSpPr/>
        <p:nvPr/>
      </p:nvGrpSpPr>
      <p:grpSpPr>
        <a:xfrm>
          <a:off x="0" y="0"/>
          <a:ext cx="0" cy="0"/>
          <a:chOff x="0" y="0"/>
          <a:chExt cx="0" cy="0"/>
        </a:xfrm>
      </p:grpSpPr>
    </p:spTree>
    <p:extLst>
      <p:ext uri="{BB962C8B-B14F-4D97-AF65-F5344CB8AC3E}">
        <p14:creationId xmlns:p14="http://schemas.microsoft.com/office/powerpoint/2010/main" val="1467041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41719-7E33-3FBC-A786-CD05CAB6D32D}"/>
            </a:ext>
          </a:extLst>
        </p:cNvPr>
        <p:cNvGrpSpPr/>
        <p:nvPr/>
      </p:nvGrpSpPr>
      <p:grpSpPr>
        <a:xfrm>
          <a:off x="0" y="0"/>
          <a:ext cx="0" cy="0"/>
          <a:chOff x="0" y="0"/>
          <a:chExt cx="0" cy="0"/>
        </a:xfrm>
      </p:grpSpPr>
      <p:pic>
        <p:nvPicPr>
          <p:cNvPr id="2050" name="Picture 2" descr="Fig. 2">
            <a:extLst>
              <a:ext uri="{FF2B5EF4-FFF2-40B4-BE49-F238E27FC236}">
                <a16:creationId xmlns:a16="http://schemas.microsoft.com/office/drawing/2014/main" id="{F36D5B15-6F74-06DB-90C2-2AA78AF010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925" y="508000"/>
            <a:ext cx="80581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02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g. 3">
            <a:extLst>
              <a:ext uri="{FF2B5EF4-FFF2-40B4-BE49-F238E27FC236}">
                <a16:creationId xmlns:a16="http://schemas.microsoft.com/office/drawing/2014/main" id="{C8F59F93-5E25-95D5-A163-254443B451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904875"/>
            <a:ext cx="9144000" cy="504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0598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0ADC5-BE40-5158-3FBE-DD9260EC0EB3}"/>
            </a:ext>
          </a:extLst>
        </p:cNvPr>
        <p:cNvGrpSpPr/>
        <p:nvPr/>
      </p:nvGrpSpPr>
      <p:grpSpPr>
        <a:xfrm>
          <a:off x="0" y="0"/>
          <a:ext cx="0" cy="0"/>
          <a:chOff x="0" y="0"/>
          <a:chExt cx="0" cy="0"/>
        </a:xfrm>
      </p:grpSpPr>
      <p:pic>
        <p:nvPicPr>
          <p:cNvPr id="4098" name="Picture 2" descr="Fig. 4">
            <a:extLst>
              <a:ext uri="{FF2B5EF4-FFF2-40B4-BE49-F238E27FC236}">
                <a16:creationId xmlns:a16="http://schemas.microsoft.com/office/drawing/2014/main" id="{4BFD4AA2-3C13-63B1-9C83-407B451CDC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913" y="0"/>
            <a:ext cx="7496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692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92022-A41C-2D96-398E-05BF8E261AF7}"/>
            </a:ext>
          </a:extLst>
        </p:cNvPr>
        <p:cNvGrpSpPr/>
        <p:nvPr/>
      </p:nvGrpSpPr>
      <p:grpSpPr>
        <a:xfrm>
          <a:off x="0" y="0"/>
          <a:ext cx="0" cy="0"/>
          <a:chOff x="0" y="0"/>
          <a:chExt cx="0" cy="0"/>
        </a:xfrm>
      </p:grpSpPr>
      <p:pic>
        <p:nvPicPr>
          <p:cNvPr id="5122" name="Picture 2" descr="Fig. 5">
            <a:extLst>
              <a:ext uri="{FF2B5EF4-FFF2-40B4-BE49-F238E27FC236}">
                <a16:creationId xmlns:a16="http://schemas.microsoft.com/office/drawing/2014/main" id="{94706548-FB4D-8F99-EB90-8C34ABA17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913" y="0"/>
            <a:ext cx="5972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86701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268B11-9D51-6BD8-901B-27D0A896DE0E}"/>
            </a:ext>
          </a:extLst>
        </p:cNvPr>
        <p:cNvGrpSpPr/>
        <p:nvPr/>
      </p:nvGrpSpPr>
      <p:grpSpPr>
        <a:xfrm>
          <a:off x="0" y="0"/>
          <a:ext cx="0" cy="0"/>
          <a:chOff x="0" y="0"/>
          <a:chExt cx="0" cy="0"/>
        </a:xfrm>
      </p:grpSpPr>
      <p:pic>
        <p:nvPicPr>
          <p:cNvPr id="1026" name="Picture 2" descr="Extended Data Fig. 1">
            <a:extLst>
              <a:ext uri="{FF2B5EF4-FFF2-40B4-BE49-F238E27FC236}">
                <a16:creationId xmlns:a16="http://schemas.microsoft.com/office/drawing/2014/main" id="{5BB30ACD-012E-D19F-D516-3B721C193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3775" y="0"/>
            <a:ext cx="7156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871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49E4D6-23C7-F80D-022B-8449D9736732}"/>
            </a:ext>
          </a:extLst>
        </p:cNvPr>
        <p:cNvGrpSpPr/>
        <p:nvPr/>
      </p:nvGrpSpPr>
      <p:grpSpPr>
        <a:xfrm>
          <a:off x="0" y="0"/>
          <a:ext cx="0" cy="0"/>
          <a:chOff x="0" y="0"/>
          <a:chExt cx="0" cy="0"/>
        </a:xfrm>
      </p:grpSpPr>
      <p:pic>
        <p:nvPicPr>
          <p:cNvPr id="2050" name="Picture 2" descr="Extended Data Fig. 2">
            <a:extLst>
              <a:ext uri="{FF2B5EF4-FFF2-40B4-BE49-F238E27FC236}">
                <a16:creationId xmlns:a16="http://schemas.microsoft.com/office/drawing/2014/main" id="{B3AD7450-F3AF-8AAC-2583-93E24927FC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92200"/>
            <a:ext cx="91440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545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FF3CF-09C4-D40E-DCA3-607EF73A037E}"/>
            </a:ext>
          </a:extLst>
        </p:cNvPr>
        <p:cNvGrpSpPr/>
        <p:nvPr/>
      </p:nvGrpSpPr>
      <p:grpSpPr>
        <a:xfrm>
          <a:off x="0" y="0"/>
          <a:ext cx="0" cy="0"/>
          <a:chOff x="0" y="0"/>
          <a:chExt cx="0" cy="0"/>
        </a:xfrm>
      </p:grpSpPr>
      <p:pic>
        <p:nvPicPr>
          <p:cNvPr id="3074" name="Picture 2" descr="Extended Data Fig. 3">
            <a:extLst>
              <a:ext uri="{FF2B5EF4-FFF2-40B4-BE49-F238E27FC236}">
                <a16:creationId xmlns:a16="http://schemas.microsoft.com/office/drawing/2014/main" id="{862D76B1-6697-231C-6C63-09F59211A5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95563"/>
            <a:ext cx="9144000" cy="1666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2423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0CD26-DE62-0ADD-3BE6-6AEF9DEF11E4}"/>
            </a:ext>
          </a:extLst>
        </p:cNvPr>
        <p:cNvGrpSpPr/>
        <p:nvPr/>
      </p:nvGrpSpPr>
      <p:grpSpPr>
        <a:xfrm>
          <a:off x="0" y="0"/>
          <a:ext cx="0" cy="0"/>
          <a:chOff x="0" y="0"/>
          <a:chExt cx="0" cy="0"/>
        </a:xfrm>
      </p:grpSpPr>
      <p:pic>
        <p:nvPicPr>
          <p:cNvPr id="4098" name="Picture 2" descr="Extended Data Fig. 4">
            <a:extLst>
              <a:ext uri="{FF2B5EF4-FFF2-40B4-BE49-F238E27FC236}">
                <a16:creationId xmlns:a16="http://schemas.microsoft.com/office/drawing/2014/main" id="{CB6748A3-B567-B8DC-D35C-8AC3095FB4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325" y="0"/>
            <a:ext cx="72453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948689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Arial"/>
        <a:cs typeface=""/>
      </a:majorFont>
      <a:minorFont>
        <a:latin typeface="Arial"/>
        <a:ea typeface="Arial"/>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8320</TotalTime>
  <Words>3321</Words>
  <Application>Microsoft Office PowerPoint</Application>
  <PresentationFormat>画面に合わせる (4:3)</PresentationFormat>
  <Paragraphs>46</Paragraphs>
  <Slides>17</Slides>
  <Notes>16</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17</vt:i4>
      </vt:variant>
    </vt:vector>
  </HeadingPairs>
  <TitlesOfParts>
    <vt:vector size="23" baseType="lpstr">
      <vt:lpstr>-apple-system</vt:lpstr>
      <vt:lpstr>Harding</vt:lpstr>
      <vt:lpstr>Menlo</vt:lpstr>
      <vt:lpstr>游ゴシック</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吉開　泰裕</dc:creator>
  <cp:lastModifiedBy>吉開　泰裕</cp:lastModifiedBy>
  <cp:revision>56</cp:revision>
  <dcterms:created xsi:type="dcterms:W3CDTF">2024-01-24T06:49:39Z</dcterms:created>
  <dcterms:modified xsi:type="dcterms:W3CDTF">2024-12-04T06:31:35Z</dcterms:modified>
</cp:coreProperties>
</file>

<file path=docProps/thumbnail.jpeg>
</file>